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8" r:id="rId5"/>
    <p:sldId id="256" r:id="rId6"/>
    <p:sldId id="264" r:id="rId7"/>
    <p:sldId id="257" r:id="rId8"/>
    <p:sldId id="259" r:id="rId9"/>
    <p:sldId id="260" r:id="rId10"/>
    <p:sldId id="263" r:id="rId11"/>
    <p:sldId id="268" r:id="rId12"/>
    <p:sldId id="262" r:id="rId13"/>
    <p:sldId id="265" r:id="rId14"/>
    <p:sldId id="266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D76"/>
    <a:srgbClr val="A5D7CB"/>
    <a:srgbClr val="57B59F"/>
    <a:srgbClr val="5474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92" autoAdjust="0"/>
  </p:normalViewPr>
  <p:slideViewPr>
    <p:cSldViewPr>
      <p:cViewPr varScale="1">
        <p:scale>
          <a:sx n="83" d="100"/>
          <a:sy n="83" d="100"/>
        </p:scale>
        <p:origin x="12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8B248-E55A-4DD8-BEE2-9700F2E56F57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46022-5EFC-420F-9BD1-E3D3928367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66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free-icon/shrug_6009540?term=shrugging&amp;page=1&amp;position=3&amp;origin=search&amp;related_id=6009540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free-icon/branding_1312313?term=generate+designs&amp;page=1&amp;position=15&amp;origin=search&amp;related_id=1312313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free-icon/who_5129544?term=users&amp;page=3&amp;position=94&amp;origin=search&amp;related_id=5129544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laticon.com/free-icon/research_6012993?term=users&amp;page=5&amp;position=12&amp;origin=search&amp;related_id=6012993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free-icon/user_2603258?term=users&amp;page=6&amp;position=31&amp;origin=search&amp;related_id=2603258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laticon.com/free-icon/shrug_6009540?term=shrugging&amp;page=1&amp;position=3&amp;origin=search&amp;related_id=6009540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free-icon/shrug_6009540?term=shrugging&amp;page=1&amp;position=3&amp;origin=search&amp;related_id=6009540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free-icon/shrug_6009540?term=shrugging&amp;page=1&amp;position=3&amp;origin=search&amp;related_id=6009540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961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Shrug free icon</a:t>
            </a:r>
            <a:endParaRPr lang="en-AU" dirty="0">
              <a:cs typeface="Calibri"/>
            </a:endParaRPr>
          </a:p>
          <a:p>
            <a:pPr>
              <a:defRPr/>
            </a:pPr>
            <a:r>
              <a:rPr lang="en-AU" dirty="0">
                <a:hlinkClick r:id="rId3"/>
              </a:rPr>
              <a:t>https://www.flaticon.com/free-icon/shrug_6009540?term=shrugging&amp;page=1&amp;position=3&amp;origin=search&amp;related_id=6009540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045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Combine the insights from the user story and the design criteria to generate solutions. </a:t>
            </a:r>
            <a:endParaRPr lang="en-AU" dirty="0">
              <a:cs typeface="Calibri"/>
            </a:endParaRPr>
          </a:p>
          <a:p>
            <a:endParaRPr lang="en-AU" dirty="0">
              <a:cs typeface="Calibri"/>
            </a:endParaRPr>
          </a:p>
          <a:p>
            <a:r>
              <a:rPr lang="en-AU" dirty="0"/>
              <a:t>Branding free icon</a:t>
            </a:r>
          </a:p>
          <a:p>
            <a:r>
              <a:rPr lang="en-AU" dirty="0">
                <a:hlinkClick r:id="rId3"/>
              </a:rPr>
              <a:t>https://www.flaticon.com/free-icon/branding_1312313?term=generate+designs&amp;page=1&amp;position=15&amp;origin=search&amp;related_id=1312313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9285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Crowd Of Users free icon</a:t>
            </a:r>
          </a:p>
          <a:p>
            <a:r>
              <a:rPr lang="en-AU" dirty="0"/>
              <a:t>https://www.flaticon.com/free-icon/crowd-of-users_33887?term=users&amp;page=2&amp;position=68&amp;origin=search&amp;related_id=33887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472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Communication </a:t>
            </a:r>
            <a:r>
              <a:rPr lang="en-AU" i="0" dirty="0"/>
              <a:t>free icon</a:t>
            </a:r>
            <a:endParaRPr lang="en-US" dirty="0"/>
          </a:p>
          <a:p>
            <a:r>
              <a:rPr lang="en-AU" dirty="0"/>
              <a:t>https://www.flaticon.com/free-icon/communication_3820107?term=communication+two+people&amp;page=1&amp;position=1&amp;origin=search&amp;related_id=3820107</a:t>
            </a:r>
            <a:endParaRPr lang="en-AU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472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To create a user story, you need to find out about the user. </a:t>
            </a:r>
          </a:p>
          <a:p>
            <a:endParaRPr lang="en-AU" dirty="0"/>
          </a:p>
          <a:p>
            <a:r>
              <a:rPr lang="en-AU" dirty="0"/>
              <a:t>Who free icon</a:t>
            </a:r>
            <a:endParaRPr lang="en-AU" dirty="0">
              <a:cs typeface="Calibri"/>
            </a:endParaRPr>
          </a:p>
          <a:p>
            <a:r>
              <a:rPr lang="en-AU" dirty="0">
                <a:hlinkClick r:id="rId3"/>
              </a:rPr>
              <a:t>https://www.flaticon.com/free-icon/who_5129544?term=users&amp;page=3&amp;position=94&amp;origin=search&amp;related_id=5129544</a:t>
            </a:r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Research free icon</a:t>
            </a:r>
            <a:endParaRPr lang="en-AU" dirty="0">
              <a:cs typeface="Calibri"/>
            </a:endParaRPr>
          </a:p>
          <a:p>
            <a:r>
              <a:rPr lang="en-AU" dirty="0">
                <a:hlinkClick r:id="rId4"/>
              </a:rPr>
              <a:t>https://www.flaticon.com/free-icon/research_6012993?term=users&amp;page=5&amp;position=12&amp;origin=search&amp;related_id=6012993</a:t>
            </a:r>
            <a:endParaRPr lang="en-AU" dirty="0">
              <a:cs typeface="Calibri"/>
              <a:hlinkClick r:id="rId4"/>
            </a:endParaRPr>
          </a:p>
          <a:p>
            <a:endParaRPr lang="en-AU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9285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Let’s apply that to a design context such as this example:</a:t>
            </a:r>
            <a:r>
              <a:rPr lang="en-AU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AU" sz="1200" dirty="0"/>
              <a:t>How can time on the school basketball courts be more fairly shared during playtime?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Basketball Court free icon</a:t>
            </a:r>
          </a:p>
          <a:p>
            <a:r>
              <a:rPr lang="en-AU" dirty="0"/>
              <a:t>https://www.flaticon.com/free-icon/basketball-court_704910?term=basketball+court&amp;page=1&amp;position=37&amp;origin=search&amp;related_id=704910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045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User free icon</a:t>
            </a:r>
            <a:endParaRPr lang="en-US" dirty="0"/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AU" dirty="0">
                <a:hlinkClick r:id="rId3"/>
              </a:rPr>
              <a:t>https://www.flaticon.com/free-icon/user_2603258?term=users&amp;page=6&amp;position=31&amp;origin=search&amp;related_id=2603258</a:t>
            </a:r>
            <a:endParaRPr lang="en-AU" dirty="0">
              <a:cs typeface="Calibri"/>
              <a:hlinkClick r:id="rId3"/>
            </a:endParaRPr>
          </a:p>
          <a:p>
            <a:pPr>
              <a:defRPr/>
            </a:pPr>
            <a:r>
              <a:rPr lang="en-AU" dirty="0"/>
              <a:t>Shrug free icon</a:t>
            </a:r>
            <a:endParaRPr lang="en-AU" dirty="0">
              <a:cs typeface="Calibri"/>
            </a:endParaRPr>
          </a:p>
          <a:p>
            <a:pPr>
              <a:defRPr/>
            </a:pPr>
            <a:r>
              <a:rPr lang="en-AU" dirty="0">
                <a:hlinkClick r:id="rId4"/>
              </a:rPr>
              <a:t>https://www.flaticon.com/free-icon/shrug_6009540?term=shrugging&amp;page=1&amp;position=3&amp;origin=search&amp;related_id=6009540</a:t>
            </a:r>
          </a:p>
          <a:p>
            <a:pPr>
              <a:defRPr/>
            </a:pPr>
            <a:endParaRPr lang="en-AU" dirty="0"/>
          </a:p>
          <a:p>
            <a:pPr>
              <a:defRPr/>
            </a:pPr>
            <a:endParaRPr lang="en-AU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045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Conversation free icon</a:t>
            </a:r>
            <a:endParaRPr lang="en-US" dirty="0"/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AU" dirty="0"/>
              <a:t>https://www.flaticon.com/free-icon/conversation_3050525?term=discussion&amp;page=1&amp;position=3&amp;origin=search&amp;related_id=3050525</a:t>
            </a:r>
          </a:p>
          <a:p>
            <a:pPr>
              <a:defRPr/>
            </a:pPr>
            <a:r>
              <a:rPr lang="en-AU" dirty="0"/>
              <a:t>Shrug free icon</a:t>
            </a:r>
            <a:endParaRPr lang="en-AU" dirty="0">
              <a:cs typeface="Calibri"/>
            </a:endParaRPr>
          </a:p>
          <a:p>
            <a:pPr>
              <a:defRPr/>
            </a:pPr>
            <a:r>
              <a:rPr lang="en-AU" dirty="0">
                <a:hlinkClick r:id="rId3"/>
              </a:rPr>
              <a:t>https://www.flaticon.com/free-icon/shrug_6009540?term=shrugging&amp;page=1&amp;position=3&amp;origin=search&amp;related_id=6009540</a:t>
            </a:r>
          </a:p>
          <a:p>
            <a:pPr>
              <a:defRPr/>
            </a:pPr>
            <a:endParaRPr lang="en-AU" dirty="0"/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045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Shrug free icon</a:t>
            </a:r>
            <a:endParaRPr lang="en-AU" dirty="0">
              <a:cs typeface="Calibri"/>
            </a:endParaRPr>
          </a:p>
          <a:p>
            <a:pPr>
              <a:defRPr/>
            </a:pPr>
            <a:r>
              <a:rPr lang="en-AU" dirty="0">
                <a:hlinkClick r:id="rId3"/>
              </a:rPr>
              <a:t>https://www.flaticon.com/free-icon/shrug_6009540?term=shrugging&amp;page=1&amp;position=3&amp;origin=search&amp;related_id=6009540</a:t>
            </a:r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045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Conversation </a:t>
            </a:r>
            <a:r>
              <a:rPr lang="en-AU" i="0" dirty="0"/>
              <a:t>free icon</a:t>
            </a:r>
            <a:endParaRPr lang="en-US" dirty="0"/>
          </a:p>
          <a:p>
            <a:r>
              <a:rPr lang="en-AU" dirty="0"/>
              <a:t>https://www.flaticon.com/free-icon/conversation_3050525?term=discussion&amp;page=1&amp;position=3&amp;origin=search&amp;related_id=3050525</a:t>
            </a:r>
            <a:endParaRPr lang="en-AU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6022-5EFC-420F-9BD1-E3D392836755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045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08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69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163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9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983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14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633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935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87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00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19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01D05-F2DC-4AAF-A6BD-8F409B0FA68D}" type="datetimeFigureOut">
              <a:rPr lang="en-AU" smtClean="0"/>
              <a:t>15/07/2024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9CAE-B221-486B-8FEC-3BD3394AFC8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C3E3E-6476-014F-42D0-D0BF11D0892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96537" y="6350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3021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1331639" cy="687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6" y="6456087"/>
            <a:ext cx="840060" cy="22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31640" y="6456087"/>
            <a:ext cx="7759463" cy="261053"/>
            <a:chOff x="539552" y="6398802"/>
            <a:chExt cx="8767575" cy="237484"/>
          </a:xfrm>
        </p:grpSpPr>
        <p:sp>
          <p:nvSpPr>
            <p:cNvPr id="11" name="TextBox 10"/>
            <p:cNvSpPr txBox="1"/>
            <p:nvPr/>
          </p:nvSpPr>
          <p:spPr>
            <a:xfrm>
              <a:off x="539552" y="6398802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5521" y="6455311"/>
              <a:ext cx="485775" cy="180975"/>
            </a:xfrm>
            <a:prstGeom prst="rect">
              <a:avLst/>
            </a:prstGeom>
          </p:spPr>
        </p:pic>
      </p:grpSp>
      <p:sp>
        <p:nvSpPr>
          <p:cNvPr id="3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91385" y="0"/>
            <a:ext cx="7812361" cy="6858000"/>
          </a:xfrm>
          <a:prstGeom prst="rect">
            <a:avLst/>
          </a:prstGeom>
          <a:blipFill dpi="0" rotWithShape="1">
            <a:blip r:embed="rId6">
              <a:alphaModFix amt="1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26995" y="1496512"/>
            <a:ext cx="6768752" cy="286232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kumimoji="0" lang="en-AU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Black"/>
                <a:ea typeface="+mn-ea"/>
                <a:cs typeface="+mn-cs"/>
              </a:rPr>
              <a:t>User stories and design criteria</a:t>
            </a:r>
            <a:r>
              <a:rPr lang="en-AU" sz="5400" dirty="0">
                <a:latin typeface="Arial Black"/>
                <a:ea typeface="+mn-ea"/>
                <a:cs typeface="+mn-cs"/>
              </a:rPr>
              <a:t> </a:t>
            </a:r>
            <a:r>
              <a:rPr lang="en-AU" sz="6000" dirty="0">
                <a:latin typeface="Arial Black"/>
                <a:ea typeface="+mn-ea"/>
                <a:cs typeface="+mn-cs"/>
              </a:rPr>
              <a:t> </a:t>
            </a:r>
            <a:endParaRPr kumimoji="0" lang="en-A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BD6401-DB3E-0C4C-9C2E-302293A82A70}"/>
              </a:ext>
            </a:extLst>
          </p:cNvPr>
          <p:cNvSpPr txBox="1"/>
          <p:nvPr/>
        </p:nvSpPr>
        <p:spPr>
          <a:xfrm>
            <a:off x="1828045" y="4763393"/>
            <a:ext cx="5984051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800" dirty="0">
                <a:latin typeface="Arial Black"/>
              </a:rPr>
              <a:t>Fair use of the school basketball court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4028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256" y="0"/>
            <a:ext cx="3707904" cy="6858000"/>
          </a:xfrm>
          <a:prstGeom prst="rect">
            <a:avLst/>
          </a:prstGeom>
          <a:solidFill>
            <a:srgbClr val="A5D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2859651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Design criteria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067944" y="95434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How can time on the school basketball courts be more fairly shared during playtime?</a:t>
            </a:r>
          </a:p>
        </p:txBody>
      </p:sp>
      <p:sp>
        <p:nvSpPr>
          <p:cNvPr id="2" name="Rectangle 1"/>
          <p:cNvSpPr/>
          <p:nvPr/>
        </p:nvSpPr>
        <p:spPr>
          <a:xfrm>
            <a:off x="4035219" y="2852936"/>
            <a:ext cx="4917496" cy="923330"/>
          </a:xfrm>
          <a:prstGeom prst="rect">
            <a:avLst/>
          </a:prstGeom>
          <a:solidFill>
            <a:srgbClr val="A5D7CB"/>
          </a:solidFill>
        </p:spPr>
        <p:txBody>
          <a:bodyPr wrap="square">
            <a:spAutoFit/>
          </a:bodyPr>
          <a:lstStyle/>
          <a:p>
            <a:r>
              <a:rPr lang="en-AU" b="1" dirty="0"/>
              <a:t>User story: </a:t>
            </a:r>
            <a:r>
              <a:rPr lang="en-AU" dirty="0"/>
              <a:t>As a student, I want a fairer way to use the basketball courts during playtime so that everyone gets a chance to play.</a:t>
            </a:r>
          </a:p>
        </p:txBody>
      </p:sp>
      <p:sp>
        <p:nvSpPr>
          <p:cNvPr id="5" name="Rectangle 4"/>
          <p:cNvSpPr/>
          <p:nvPr/>
        </p:nvSpPr>
        <p:spPr>
          <a:xfrm>
            <a:off x="4008720" y="1844824"/>
            <a:ext cx="491917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2000" dirty="0"/>
              <a:t>We use </a:t>
            </a:r>
            <a:r>
              <a:rPr lang="en-AU" sz="2000" b="1" dirty="0"/>
              <a:t>design criteria </a:t>
            </a:r>
            <a:r>
              <a:rPr lang="en-AU" sz="2000" dirty="0"/>
              <a:t>to describe important functionality to achieve the user goals. 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93472" y="4221088"/>
            <a:ext cx="4917496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AU" b="1" dirty="0"/>
              <a:t>Brainstorm: </a:t>
            </a:r>
            <a:r>
              <a:rPr lang="en-AU" dirty="0"/>
              <a:t>What design criteria do we need to include to meet the user needs? </a:t>
            </a:r>
          </a:p>
          <a:p>
            <a:endParaRPr lang="en-AU" dirty="0"/>
          </a:p>
          <a:p>
            <a:r>
              <a:rPr lang="en-AU" dirty="0"/>
              <a:t>One criteria is fairness; everyone should have a chance to use the basketball courts. </a:t>
            </a:r>
          </a:p>
          <a:p>
            <a:endParaRPr lang="en-AU" dirty="0"/>
          </a:p>
          <a:p>
            <a:r>
              <a:rPr lang="en-AU" dirty="0"/>
              <a:t>In small groups, discuss other important criteria.</a:t>
            </a:r>
            <a:endParaRPr lang="en-AU" dirty="0">
              <a:cs typeface="Calibri"/>
            </a:endParaRPr>
          </a:p>
        </p:txBody>
      </p:sp>
      <p:pic>
        <p:nvPicPr>
          <p:cNvPr id="6" name="Picture 5" descr="Icon of three students discussing ideas 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2" y="2967335"/>
            <a:ext cx="2866063" cy="286606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05255" y="5833398"/>
            <a:ext cx="1133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Image: Flaticon.com</a:t>
            </a:r>
          </a:p>
        </p:txBody>
      </p:sp>
    </p:spTree>
    <p:extLst>
      <p:ext uri="{BB962C8B-B14F-4D97-AF65-F5344CB8AC3E}">
        <p14:creationId xmlns:p14="http://schemas.microsoft.com/office/powerpoint/2010/main" val="142796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256" y="0"/>
            <a:ext cx="3707904" cy="6858000"/>
          </a:xfrm>
          <a:prstGeom prst="rect">
            <a:avLst/>
          </a:prstGeom>
          <a:solidFill>
            <a:srgbClr val="A5D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2859651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Co-develop design criteria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067944" y="95434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How can time on the school basketball courts be more fairly shared during playtime?</a:t>
            </a:r>
          </a:p>
        </p:txBody>
      </p:sp>
      <p:pic>
        <p:nvPicPr>
          <p:cNvPr id="13" name="Picture 12" descr="Person who is the user 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97" y="3429000"/>
            <a:ext cx="1795112" cy="17951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82652" y="1844824"/>
            <a:ext cx="43551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/>
              <a:t>We use </a:t>
            </a:r>
            <a:r>
              <a:rPr lang="en-AU" sz="2000" b="1" dirty="0"/>
              <a:t>design criteria </a:t>
            </a:r>
            <a:r>
              <a:rPr lang="en-AU" sz="2000" dirty="0"/>
              <a:t>to describe the functionality to achieve the user goals.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2652" y="2690336"/>
            <a:ext cx="4917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Here are some examples.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Fairness</a:t>
            </a:r>
            <a:r>
              <a:rPr lang="en-AU" dirty="0"/>
              <a:t>: everyone should have a chance to use the basketball courts.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Simplicity: </a:t>
            </a:r>
            <a:r>
              <a:rPr lang="en-AU" dirty="0"/>
              <a:t>the design solution needs to be easily implemented.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Safety: </a:t>
            </a:r>
            <a:r>
              <a:rPr lang="en-AU" dirty="0"/>
              <a:t>all participants need to be safe.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Monitored:</a:t>
            </a:r>
            <a:r>
              <a:rPr lang="en-AU" dirty="0"/>
              <a:t> the system needs to include a way to monitor the fair use of court time.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Easy to maintain: </a:t>
            </a:r>
            <a:r>
              <a:rPr lang="en-AU" dirty="0"/>
              <a:t>the system needs to work in the long term.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5" name="Rectangle 14"/>
          <p:cNvSpPr/>
          <p:nvPr/>
        </p:nvSpPr>
        <p:spPr>
          <a:xfrm>
            <a:off x="1246432" y="5235885"/>
            <a:ext cx="11785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Image: Flaticon.com</a:t>
            </a:r>
          </a:p>
        </p:txBody>
      </p:sp>
    </p:spTree>
    <p:extLst>
      <p:ext uri="{BB962C8B-B14F-4D97-AF65-F5344CB8AC3E}">
        <p14:creationId xmlns:p14="http://schemas.microsoft.com/office/powerpoint/2010/main" val="672218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37799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2859651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Generate designs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based on the user story and design criteria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/>
        </p:nvSpPr>
        <p:spPr>
          <a:xfrm>
            <a:off x="3954371" y="1399738"/>
            <a:ext cx="4917496" cy="923330"/>
          </a:xfrm>
          <a:prstGeom prst="rect">
            <a:avLst/>
          </a:prstGeom>
          <a:solidFill>
            <a:srgbClr val="A5D7CB"/>
          </a:solidFill>
        </p:spPr>
        <p:txBody>
          <a:bodyPr wrap="square">
            <a:spAutoFit/>
          </a:bodyPr>
          <a:lstStyle/>
          <a:p>
            <a:r>
              <a:rPr lang="en-AU" b="1" dirty="0"/>
              <a:t>User story: </a:t>
            </a:r>
            <a:r>
              <a:rPr lang="en-AU" dirty="0"/>
              <a:t>As a student, I want a fairer way to use the basketball courts during playtime so that everyone gets a chance to play.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54371" y="2690335"/>
            <a:ext cx="4917496" cy="2862322"/>
          </a:xfrm>
          <a:prstGeom prst="rect">
            <a:avLst/>
          </a:prstGeom>
          <a:solidFill>
            <a:srgbClr val="A5D7CB"/>
          </a:solidFill>
        </p:spPr>
        <p:txBody>
          <a:bodyPr wrap="square">
            <a:spAutoFit/>
          </a:bodyPr>
          <a:lstStyle/>
          <a:p>
            <a:r>
              <a:rPr lang="en-AU" dirty="0"/>
              <a:t>Design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Fairness</a:t>
            </a:r>
            <a:r>
              <a:rPr lang="en-AU" dirty="0"/>
              <a:t>: everyone should have a chance to use the basketball courts.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Simplicity: </a:t>
            </a:r>
            <a:r>
              <a:rPr lang="en-AU" dirty="0"/>
              <a:t>the design solution needs to be easily implemented.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Safety: </a:t>
            </a:r>
            <a:r>
              <a:rPr lang="en-AU" dirty="0"/>
              <a:t>all participants need to be safe.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Monitored:</a:t>
            </a:r>
            <a:r>
              <a:rPr lang="en-AU" dirty="0"/>
              <a:t> the system needs to include a way to monitor the fair use of court time.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Easy to maintain: </a:t>
            </a:r>
            <a:r>
              <a:rPr lang="en-AU" dirty="0"/>
              <a:t>the system needs to work in the long term.</a:t>
            </a:r>
          </a:p>
        </p:txBody>
      </p:sp>
      <p:pic>
        <p:nvPicPr>
          <p:cNvPr id="5" name="Picture 4" descr="Icon representing generating ideas 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84984"/>
            <a:ext cx="3047315" cy="304731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21113" y="6332299"/>
            <a:ext cx="1133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Image: Flaticon.com</a:t>
            </a:r>
          </a:p>
        </p:txBody>
      </p:sp>
    </p:spTree>
    <p:extLst>
      <p:ext uri="{BB962C8B-B14F-4D97-AF65-F5344CB8AC3E}">
        <p14:creationId xmlns:p14="http://schemas.microsoft.com/office/powerpoint/2010/main" val="388230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9144000" cy="78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5" y="164328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699792" y="33618"/>
            <a:ext cx="571930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Designing for the user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7" y="1988840"/>
            <a:ext cx="734481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We are learning to design effective user-focused solutions. </a:t>
            </a:r>
          </a:p>
          <a:p>
            <a:endParaRPr lang="en-AU" sz="2800" dirty="0"/>
          </a:p>
          <a:p>
            <a:r>
              <a:rPr lang="en-AU" sz="2800" dirty="0"/>
              <a:t>You will be able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identify and describe user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write user stories that capture users’ needs and 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co-develop design criteria using user stories.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11" name="TextBox 10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411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3779911" cy="687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3168352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Design with the user in mind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4012625" y="1604234"/>
            <a:ext cx="50238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Software developers create </a:t>
            </a:r>
            <a:r>
              <a:rPr lang="en-AU" sz="2800" b="1" dirty="0"/>
              <a:t>user stories</a:t>
            </a:r>
            <a:r>
              <a:rPr lang="en-AU" sz="2800" dirty="0"/>
              <a:t> to understand customer needs and guide product development.</a:t>
            </a:r>
          </a:p>
        </p:txBody>
      </p:sp>
      <p:pic>
        <p:nvPicPr>
          <p:cNvPr id="3" name="Picture 2" descr="A crowd of users represented as a black and white icon 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080" y="3645024"/>
            <a:ext cx="2284639" cy="22846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73825" y="5661248"/>
            <a:ext cx="1133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Image: Flaticon.com</a:t>
            </a:r>
          </a:p>
        </p:txBody>
      </p:sp>
    </p:spTree>
    <p:extLst>
      <p:ext uri="{BB962C8B-B14F-4D97-AF65-F5344CB8AC3E}">
        <p14:creationId xmlns:p14="http://schemas.microsoft.com/office/powerpoint/2010/main" val="83871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577"/>
          <a:stretch/>
        </p:blipFill>
        <p:spPr bwMode="auto">
          <a:xfrm>
            <a:off x="1" y="-17768"/>
            <a:ext cx="3779911" cy="687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3168352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 of a user story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3911607" y="2116697"/>
            <a:ext cx="51114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dirty="0"/>
              <a:t>We can develop user stories to identify user roles, their goals, and why those goals are important.</a:t>
            </a:r>
          </a:p>
          <a:p>
            <a:endParaRPr lang="en-AU" sz="2600" dirty="0"/>
          </a:p>
          <a:p>
            <a:r>
              <a:rPr lang="en-AU" sz="2600" dirty="0"/>
              <a:t>To create a user story, use the format: </a:t>
            </a:r>
          </a:p>
          <a:p>
            <a:endParaRPr lang="en-AU" sz="2600" dirty="0"/>
          </a:p>
          <a:p>
            <a:r>
              <a:rPr lang="en-AU" sz="2600" dirty="0"/>
              <a:t>As a [user role], I want [goal] so that [reason].</a:t>
            </a:r>
          </a:p>
        </p:txBody>
      </p:sp>
      <p:pic>
        <p:nvPicPr>
          <p:cNvPr id="5" name="Picture 4" descr="Icon of two people with captions representing discussio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409" y="404664"/>
            <a:ext cx="1429982" cy="142998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774578" y="1885865"/>
            <a:ext cx="1133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Image: Flaticon.com</a:t>
            </a:r>
          </a:p>
        </p:txBody>
      </p:sp>
    </p:spTree>
    <p:extLst>
      <p:ext uri="{BB962C8B-B14F-4D97-AF65-F5344CB8AC3E}">
        <p14:creationId xmlns:p14="http://schemas.microsoft.com/office/powerpoint/2010/main" val="90393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37799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2859651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out about the user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pic>
        <p:nvPicPr>
          <p:cNvPr id="3" name="Picture 2" descr="Who in a speech bubbl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091" y="404664"/>
            <a:ext cx="1644617" cy="1644617"/>
          </a:xfrm>
          <a:prstGeom prst="rect">
            <a:avLst/>
          </a:prstGeom>
        </p:spPr>
      </p:pic>
      <p:pic>
        <p:nvPicPr>
          <p:cNvPr id="4" name="Picture 3" descr="Three users with a magnifying glass to represent finding out about them 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448" y="2126758"/>
            <a:ext cx="3590109" cy="359010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24657" y="5892080"/>
            <a:ext cx="1176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</p:spTree>
    <p:extLst>
      <p:ext uri="{BB962C8B-B14F-4D97-AF65-F5344CB8AC3E}">
        <p14:creationId xmlns:p14="http://schemas.microsoft.com/office/powerpoint/2010/main" val="197092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256" y="0"/>
            <a:ext cx="3707904" cy="6858000"/>
          </a:xfrm>
          <a:prstGeom prst="rect">
            <a:avLst/>
          </a:prstGeom>
          <a:solidFill>
            <a:srgbClr val="A5D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2859651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Design a solution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pic>
        <p:nvPicPr>
          <p:cNvPr id="2" name="Picture 1" descr="A basketball court and basketball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201" y="1628800"/>
            <a:ext cx="4407086" cy="44070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67944" y="95434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How can time on the school basketball courts be more fairly shared during playtime?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66201" y="6035886"/>
            <a:ext cx="1133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Image: Flaticon.com</a:t>
            </a:r>
          </a:p>
        </p:txBody>
      </p:sp>
    </p:spTree>
    <p:extLst>
      <p:ext uri="{BB962C8B-B14F-4D97-AF65-F5344CB8AC3E}">
        <p14:creationId xmlns:p14="http://schemas.microsoft.com/office/powerpoint/2010/main" val="239746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256" y="0"/>
            <a:ext cx="3707904" cy="6858000"/>
          </a:xfrm>
          <a:prstGeom prst="rect">
            <a:avLst/>
          </a:prstGeom>
          <a:solidFill>
            <a:srgbClr val="A5D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96077" y="1061690"/>
            <a:ext cx="3195803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out about the users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067944" y="95434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How can time on the school basketball courts be more fairly shared during playtime?</a:t>
            </a:r>
          </a:p>
        </p:txBody>
      </p:sp>
      <p:pic>
        <p:nvPicPr>
          <p:cNvPr id="4" name="Picture 3" descr="A user with boxes to represent their needs 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5" y="2996952"/>
            <a:ext cx="3124783" cy="3124783"/>
          </a:xfrm>
          <a:prstGeom prst="rect">
            <a:avLst/>
          </a:prstGeom>
        </p:spPr>
      </p:pic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56" y="4549108"/>
            <a:ext cx="1795112" cy="1795112"/>
          </a:xfrm>
          <a:prstGeom prst="rect">
            <a:avLst/>
          </a:prstGeom>
        </p:spPr>
      </p:pic>
      <p:grpSp>
        <p:nvGrpSpPr>
          <p:cNvPr id="6" name="Group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51920" y="1690318"/>
            <a:ext cx="5184576" cy="2620727"/>
            <a:chOff x="3851920" y="1690318"/>
            <a:chExt cx="5184576" cy="2620727"/>
          </a:xfrm>
        </p:grpSpPr>
        <p:sp>
          <p:nvSpPr>
            <p:cNvPr id="2" name="Rectangular Callout 1"/>
            <p:cNvSpPr/>
            <p:nvPr/>
          </p:nvSpPr>
          <p:spPr>
            <a:xfrm>
              <a:off x="3851920" y="1690318"/>
              <a:ext cx="5184576" cy="2620727"/>
            </a:xfrm>
            <a:prstGeom prst="wedgeRectCallout">
              <a:avLst/>
            </a:prstGeom>
            <a:solidFill>
              <a:srgbClr val="A5D7C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25021" y="1873567"/>
              <a:ext cx="5111475" cy="2246769"/>
            </a:xfrm>
            <a:prstGeom prst="rect">
              <a:avLst/>
            </a:prstGeom>
            <a:solidFill>
              <a:srgbClr val="A5D7CB"/>
            </a:solidFill>
          </p:spPr>
          <p:txBody>
            <a:bodyPr wrap="square" rtlCol="0">
              <a:spAutoFit/>
            </a:bodyPr>
            <a:lstStyle/>
            <a:p>
              <a:r>
                <a:rPr lang="en-AU" sz="2000" dirty="0"/>
                <a:t>I like playing games like basketball at playtime.</a:t>
              </a:r>
            </a:p>
            <a:p>
              <a:r>
                <a:rPr lang="en-AU" sz="2000" dirty="0"/>
                <a:t>But it is always the big kids using the courts. </a:t>
              </a:r>
            </a:p>
            <a:p>
              <a:r>
                <a:rPr lang="en-AU" sz="2000" dirty="0"/>
                <a:t>We never get to have a turn. </a:t>
              </a:r>
            </a:p>
            <a:p>
              <a:r>
                <a:rPr lang="en-AU" sz="2000" dirty="0"/>
                <a:t>I’d like a way to share the courts, so we all get a turn, and use of the court is fair.  </a:t>
              </a:r>
            </a:p>
            <a:p>
              <a:r>
                <a:rPr lang="en-AU" sz="2000" dirty="0"/>
                <a:t>If there was a good process to follow, we wouldn’t always be the ones to miss out. 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417222" y="6217593"/>
            <a:ext cx="11785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</p:spTree>
    <p:extLst>
      <p:ext uri="{BB962C8B-B14F-4D97-AF65-F5344CB8AC3E}">
        <p14:creationId xmlns:p14="http://schemas.microsoft.com/office/powerpoint/2010/main" val="1115173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256" y="0"/>
            <a:ext cx="3707904" cy="6858000"/>
          </a:xfrm>
          <a:prstGeom prst="rect">
            <a:avLst/>
          </a:prstGeom>
          <a:solidFill>
            <a:srgbClr val="A5D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296076" y="1211847"/>
            <a:ext cx="3195803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Turn this into a user story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067944" y="95434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How can time on the school basketball courts be more fairly shared during playtime?</a:t>
            </a:r>
          </a:p>
        </p:txBody>
      </p:sp>
      <p:pic>
        <p:nvPicPr>
          <p:cNvPr id="5" name="Picture 4" descr="A person who is the user 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106" y="4370955"/>
            <a:ext cx="897556" cy="897556"/>
          </a:xfrm>
          <a:prstGeom prst="rect">
            <a:avLst/>
          </a:prstGeom>
        </p:spPr>
      </p:pic>
      <p:grpSp>
        <p:nvGrpSpPr>
          <p:cNvPr id="6" name="Group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51920" y="1690318"/>
            <a:ext cx="5184576" cy="2620727"/>
            <a:chOff x="3851920" y="1690318"/>
            <a:chExt cx="5184576" cy="2620727"/>
          </a:xfrm>
        </p:grpSpPr>
        <p:sp>
          <p:nvSpPr>
            <p:cNvPr id="2" name="Rectangular Callout 1"/>
            <p:cNvSpPr/>
            <p:nvPr/>
          </p:nvSpPr>
          <p:spPr>
            <a:xfrm>
              <a:off x="3851920" y="1690318"/>
              <a:ext cx="5184576" cy="2620727"/>
            </a:xfrm>
            <a:prstGeom prst="wedgeRectCallout">
              <a:avLst>
                <a:gd name="adj1" fmla="val -38050"/>
                <a:gd name="adj2" fmla="val 67069"/>
              </a:avLst>
            </a:prstGeom>
            <a:solidFill>
              <a:srgbClr val="A5D7C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25021" y="1873567"/>
              <a:ext cx="5111475" cy="2246769"/>
            </a:xfrm>
            <a:prstGeom prst="rect">
              <a:avLst/>
            </a:prstGeom>
            <a:solidFill>
              <a:srgbClr val="A5D7CB"/>
            </a:solidFill>
          </p:spPr>
          <p:txBody>
            <a:bodyPr wrap="square" rtlCol="0">
              <a:spAutoFit/>
            </a:bodyPr>
            <a:lstStyle/>
            <a:p>
              <a:r>
                <a:rPr lang="en-AU" sz="2000" dirty="0"/>
                <a:t>I like playing games like basketball at playtime.</a:t>
              </a:r>
            </a:p>
            <a:p>
              <a:r>
                <a:rPr lang="en-AU" sz="2000" dirty="0"/>
                <a:t>But it is always the big kids using the courts. </a:t>
              </a:r>
            </a:p>
            <a:p>
              <a:r>
                <a:rPr lang="en-AU" sz="2000" dirty="0"/>
                <a:t>We never get to have a turn. </a:t>
              </a:r>
            </a:p>
            <a:p>
              <a:r>
                <a:rPr lang="en-AU" sz="2000" dirty="0"/>
                <a:t>I’d like a way to share the courts, so we all get a turn, and use of the court is fair.  </a:t>
              </a:r>
            </a:p>
            <a:p>
              <a:r>
                <a:rPr lang="en-AU" sz="2000" dirty="0"/>
                <a:t>If there was a good process to follow, we wouldn’t always be the ones to miss out. 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3849351" y="5373216"/>
            <a:ext cx="49335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000" dirty="0"/>
              <a:t>Use the format of a user story: </a:t>
            </a:r>
          </a:p>
          <a:p>
            <a:r>
              <a:rPr lang="en-AU" sz="2000" dirty="0"/>
              <a:t>As a [user role], I want [goal] so that [reason].</a:t>
            </a:r>
          </a:p>
          <a:p>
            <a:r>
              <a:rPr lang="en-AU" sz="2000" dirty="0"/>
              <a:t>Discuss as a group and write the user story. </a:t>
            </a:r>
          </a:p>
        </p:txBody>
      </p:sp>
      <p:pic>
        <p:nvPicPr>
          <p:cNvPr id="15" name="Picture 14" descr="Icons showing three students discussing ideas 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2" y="2967335"/>
            <a:ext cx="2866063" cy="286606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05255" y="5833398"/>
            <a:ext cx="11785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Images: Flaticon.com</a:t>
            </a:r>
          </a:p>
        </p:txBody>
      </p:sp>
    </p:spTree>
    <p:extLst>
      <p:ext uri="{BB962C8B-B14F-4D97-AF65-F5344CB8AC3E}">
        <p14:creationId xmlns:p14="http://schemas.microsoft.com/office/powerpoint/2010/main" val="3779818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256" y="0"/>
            <a:ext cx="3707904" cy="6858000"/>
          </a:xfrm>
          <a:prstGeom prst="rect">
            <a:avLst/>
          </a:prstGeom>
          <a:solidFill>
            <a:srgbClr val="A5D7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31" name="Picture 7" descr="Digital Technologies Hub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6851"/>
            <a:ext cx="1680121" cy="44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 txBox="1">
            <a:spLocks noGrp="1"/>
          </p:cNvSpPr>
          <p:nvPr>
            <p:ph type="title" idx="4294967295"/>
          </p:nvPr>
        </p:nvSpPr>
        <p:spPr>
          <a:xfrm>
            <a:off x="323528" y="1418873"/>
            <a:ext cx="2859651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of a user story </a:t>
            </a:r>
          </a:p>
        </p:txBody>
      </p:sp>
      <p:grpSp>
        <p:nvGrpSpPr>
          <p:cNvPr id="7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12625" y="6448425"/>
            <a:ext cx="4657551" cy="362184"/>
            <a:chOff x="3995936" y="6472055"/>
            <a:chExt cx="4945583" cy="362184"/>
          </a:xfrm>
        </p:grpSpPr>
        <p:sp>
          <p:nvSpPr>
            <p:cNvPr id="11" name="TextBox 10"/>
            <p:cNvSpPr txBox="1"/>
            <p:nvPr/>
          </p:nvSpPr>
          <p:spPr>
            <a:xfrm>
              <a:off x="3995936" y="6472055"/>
              <a:ext cx="4945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/>
                <a:t>Digital Technologies Hub is brought to you by the Australian Government Department of Education. Creative Commons Attribution 4.0, unless otherwise indicated.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0734" y="6653264"/>
              <a:ext cx="485775" cy="180975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067944" y="95434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How can time on the school basketball courts be more fairly shared during playtime?</a:t>
            </a:r>
          </a:p>
        </p:txBody>
      </p:sp>
      <p:sp>
        <p:nvSpPr>
          <p:cNvPr id="2" name="Rectangle 1"/>
          <p:cNvSpPr/>
          <p:nvPr/>
        </p:nvSpPr>
        <p:spPr>
          <a:xfrm>
            <a:off x="4098889" y="3532066"/>
            <a:ext cx="4917496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AU" dirty="0"/>
              <a:t>As a [student], </a:t>
            </a:r>
            <a:r>
              <a:rPr lang="en-AU" b="1" dirty="0"/>
              <a:t>(user role)</a:t>
            </a:r>
            <a:endParaRPr lang="en-US" b="1" dirty="0"/>
          </a:p>
          <a:p>
            <a:endParaRPr lang="en-AU" dirty="0"/>
          </a:p>
          <a:p>
            <a:r>
              <a:rPr lang="en-AU" dirty="0"/>
              <a:t>I want [a fairer way to use the basketball courts during playtime] </a:t>
            </a:r>
            <a:r>
              <a:rPr lang="en-AU" b="1" dirty="0"/>
              <a:t>(goal) </a:t>
            </a:r>
            <a:endParaRPr lang="en-AU" b="1" dirty="0">
              <a:cs typeface="Calibri"/>
            </a:endParaRPr>
          </a:p>
          <a:p>
            <a:endParaRPr lang="en-AU" dirty="0">
              <a:cs typeface="Calibri"/>
            </a:endParaRPr>
          </a:p>
          <a:p>
            <a:r>
              <a:rPr lang="en-AU" dirty="0"/>
              <a:t>so that [everyone gets a chance to play]. (</a:t>
            </a:r>
            <a:r>
              <a:rPr lang="en-AU" b="1" dirty="0"/>
              <a:t>reason) </a:t>
            </a:r>
            <a:endParaRPr lang="en-AU" b="1" dirty="0">
              <a:cs typeface="Calibri"/>
            </a:endParaRPr>
          </a:p>
          <a:p>
            <a:endParaRPr lang="en-AU" dirty="0">
              <a:cs typeface="Calibri"/>
            </a:endParaRPr>
          </a:p>
          <a:p>
            <a:endParaRPr lang="en-AU" dirty="0">
              <a:cs typeface="Calibri"/>
            </a:endParaRPr>
          </a:p>
        </p:txBody>
      </p:sp>
      <p:pic>
        <p:nvPicPr>
          <p:cNvPr id="13" name="Picture 12" descr="Person who is the user 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04" y="3095721"/>
            <a:ext cx="1795112" cy="17951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67944" y="2332520"/>
            <a:ext cx="49335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000" dirty="0"/>
              <a:t>As a [user role], I want [goal] so that [reason].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79479" y="4904627"/>
            <a:ext cx="11336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900" i="1" dirty="0"/>
              <a:t>Image: Flaticon.com</a:t>
            </a:r>
          </a:p>
        </p:txBody>
      </p:sp>
    </p:spTree>
    <p:extLst>
      <p:ext uri="{BB962C8B-B14F-4D97-AF65-F5344CB8AC3E}">
        <p14:creationId xmlns:p14="http://schemas.microsoft.com/office/powerpoint/2010/main" val="3404209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  <SharedWithUsers xmlns="64eff3df-e3d6-48ed-978f-45ff25640900">
      <UserInfo>
        <DisplayName>Martin Richards</DisplayName>
        <AccountId>638</AccountId>
        <AccountType/>
      </UserInfo>
      <UserInfo>
        <DisplayName>Alison Laming</DisplayName>
        <AccountId>19</AccountId>
        <AccountType/>
      </UserInfo>
      <UserInfo>
        <DisplayName>Martine Power</DisplayName>
        <AccountId>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8D3F37-A1E3-4CDA-893B-3D9B2B6A02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6A0A3A-D0EA-4DD5-8B88-D3E230CDC877}">
  <ds:schemaRefs>
    <ds:schemaRef ds:uri="http://purl.org/dc/dcmitype/"/>
    <ds:schemaRef ds:uri="http://schemas.microsoft.com/office/infopath/2007/PartnerControls"/>
    <ds:schemaRef ds:uri="ff236c08-9611-4854-a4bb-16d44b7327b6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4eff3df-e3d6-48ed-978f-45ff2564090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EE2F9C9-DA59-4B2A-9C81-4FB217D42D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2278</TotalTime>
  <Words>1657</Words>
  <Application>Microsoft Office PowerPoint</Application>
  <PresentationFormat>On-screen Show (4:3)</PresentationFormat>
  <Paragraphs>141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User stories and design criteria  </vt:lpstr>
      <vt:lpstr>Designing for the user</vt:lpstr>
      <vt:lpstr>Design with the user in mind</vt:lpstr>
      <vt:lpstr>Format of a user story</vt:lpstr>
      <vt:lpstr>Find out about the user</vt:lpstr>
      <vt:lpstr>Design a solution</vt:lpstr>
      <vt:lpstr>Find out about the users</vt:lpstr>
      <vt:lpstr>Turn this into a user story</vt:lpstr>
      <vt:lpstr>Example of a user story </vt:lpstr>
      <vt:lpstr>Design criteria</vt:lpstr>
      <vt:lpstr>Co-develop design criteria</vt:lpstr>
      <vt:lpstr>Generate designs  based on the user story and design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Martine Power</cp:lastModifiedBy>
  <cp:revision>238</cp:revision>
  <dcterms:created xsi:type="dcterms:W3CDTF">2023-10-11T21:00:06Z</dcterms:created>
  <dcterms:modified xsi:type="dcterms:W3CDTF">2024-07-16T00:26:28Z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3c403f-62ba-48c5-b221-2519db7cca50_Enabled">
    <vt:lpwstr>true</vt:lpwstr>
  </property>
  <property fmtid="{D5CDD505-2E9C-101B-9397-08002B2CF9AE}" pid="3" name="MSIP_Label_513c403f-62ba-48c5-b221-2519db7cca50_SetDate">
    <vt:lpwstr>2023-10-16T06:08:06Z</vt:lpwstr>
  </property>
  <property fmtid="{D5CDD505-2E9C-101B-9397-08002B2CF9AE}" pid="4" name="MSIP_Label_513c403f-62ba-48c5-b221-2519db7cca50_Method">
    <vt:lpwstr>Standard</vt:lpwstr>
  </property>
  <property fmtid="{D5CDD505-2E9C-101B-9397-08002B2CF9AE}" pid="5" name="MSIP_Label_513c403f-62ba-48c5-b221-2519db7cca50_Name">
    <vt:lpwstr>OFFICIAL</vt:lpwstr>
  </property>
  <property fmtid="{D5CDD505-2E9C-101B-9397-08002B2CF9AE}" pid="6" name="MSIP_Label_513c403f-62ba-48c5-b221-2519db7cca50_SiteId">
    <vt:lpwstr>6cf76a3a-a824-4270-9200-3d71673ec678</vt:lpwstr>
  </property>
  <property fmtid="{D5CDD505-2E9C-101B-9397-08002B2CF9AE}" pid="7" name="MSIP_Label_513c403f-62ba-48c5-b221-2519db7cca50_ActionId">
    <vt:lpwstr>dc51e088-19ca-4301-a603-f3f8cfaac998</vt:lpwstr>
  </property>
  <property fmtid="{D5CDD505-2E9C-101B-9397-08002B2CF9AE}" pid="8" name="MSIP_Label_513c403f-62ba-48c5-b221-2519db7cca5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0x0101000810856600FD2D4391AFDDFCF33A69BD</vt:lpwstr>
  </property>
  <property fmtid="{D5CDD505-2E9C-101B-9397-08002B2CF9AE}" pid="12" name="MediaServiceImageTags">
    <vt:lpwstr/>
  </property>
</Properties>
</file>