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Alfa Slab One"/>
      <p:regular r:id="rId16"/>
    </p:embeddedFont>
    <p:embeddedFont>
      <p:font typeface="Proxima Nova" panose="020B0604020202020204" charset="0"/>
      <p:regular r:id="rId17"/>
      <p:bold r:id="rId18"/>
      <p:italic r:id="rId19"/>
      <p:boldItalic r:id="rId20"/>
    </p:embeddedFont>
    <p:embeddedFont>
      <p:font typeface="Amatic SC" panose="020B0604020202020204" charset="-79"/>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1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cxnSp>
        <p:nvCxnSpPr>
          <p:cNvPr id="11" name="Shape 11"/>
          <p:cNvCxnSpPr/>
          <p:nvPr/>
        </p:nvCxnSpPr>
        <p:spPr>
          <a:xfrm>
            <a:off x="4278300" y="2751162"/>
            <a:ext cx="587400" cy="0"/>
          </a:xfrm>
          <a:prstGeom prst="straightConnector1">
            <a:avLst/>
          </a:prstGeom>
          <a:noFill/>
          <a:ln w="76200" cap="flat" cmpd="sng">
            <a:solidFill>
              <a:schemeClr val="dk1"/>
            </a:solidFill>
            <a:prstDash val="solid"/>
            <a:round/>
            <a:headEnd type="none" w="med" len="med"/>
            <a:tailEnd type="none" w="med" len="med"/>
          </a:ln>
        </p:spPr>
      </p:cxnSp>
      <p:sp>
        <p:nvSpPr>
          <p:cNvPr id="12" name="Shape 12"/>
          <p:cNvSpPr txBox="1">
            <a:spLocks noGrp="1"/>
          </p:cNvSpPr>
          <p:nvPr>
            <p:ph type="ctrTitle"/>
          </p:nvPr>
        </p:nvSpPr>
        <p:spPr>
          <a:xfrm>
            <a:off x="311700" y="595975"/>
            <a:ext cx="8520600" cy="19578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3" name="Shape 13"/>
          <p:cNvSpPr txBox="1">
            <a:spLocks noGrp="1"/>
          </p:cNvSpPr>
          <p:nvPr>
            <p:ph type="subTitle" idx="1"/>
          </p:nvPr>
        </p:nvSpPr>
        <p:spPr>
          <a:xfrm>
            <a:off x="311700" y="3165823"/>
            <a:ext cx="8520600" cy="733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167925"/>
            <a:ext cx="8520600" cy="1980000"/>
          </a:xfrm>
          <a:prstGeom prst="rect">
            <a:avLst/>
          </a:prstGeom>
        </p:spPr>
        <p:txBody>
          <a:bodyPr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50" name="Shape 50"/>
          <p:cNvSpPr txBox="1">
            <a:spLocks noGrp="1"/>
          </p:cNvSpPr>
          <p:nvPr>
            <p:ph type="body" idx="1"/>
          </p:nvPr>
        </p:nvSpPr>
        <p:spPr>
          <a:xfrm>
            <a:off x="311700" y="32242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480550"/>
            <a:ext cx="8114400" cy="2445900"/>
          </a:xfrm>
          <a:prstGeom prst="rect">
            <a:avLst/>
          </a:prstGeom>
        </p:spPr>
        <p:txBody>
          <a:bodyPr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pic>
        <p:nvPicPr>
          <p:cNvPr id="22" name="Shape 22"/>
          <p:cNvPicPr preferRelativeResize="0"/>
          <p:nvPr/>
        </p:nvPicPr>
        <p:blipFill>
          <a:blip r:embed="rId2">
            <a:alphaModFix/>
          </a:blip>
          <a:stretch>
            <a:fillRect/>
          </a:stretch>
        </p:blipFill>
        <p:spPr>
          <a:xfrm>
            <a:off x="7229875" y="139725"/>
            <a:ext cx="1758645" cy="57270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1_Title and 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20" name="Shape 20"/>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8091890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490875"/>
            <a:ext cx="2808000" cy="30780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838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375599"/>
            <a:ext cx="4045200" cy="15519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2" name="Shape 42"/>
          <p:cNvSpPr txBox="1">
            <a:spLocks noGrp="1"/>
          </p:cNvSpPr>
          <p:nvPr>
            <p:ph type="subTitle" idx="1"/>
          </p:nvPr>
        </p:nvSpPr>
        <p:spPr>
          <a:xfrm>
            <a:off x="265500" y="2981125"/>
            <a:ext cx="4045200" cy="1345499"/>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dirty="0"/>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a:t>Scratch Programming Cards</a:t>
            </a: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 sz="1400" dirty="0"/>
              <a:t>These cards are designed for students to work through at their own pace. They provide questions and extensions where appropriate and map against features of algorithm design. </a:t>
            </a:r>
          </a:p>
          <a:p>
            <a:pPr lvl="0">
              <a:spcBef>
                <a:spcPts val="0"/>
              </a:spcBef>
              <a:buNone/>
            </a:pPr>
            <a:r>
              <a:rPr lang="en" sz="1400" dirty="0"/>
              <a:t>Card 1 is designed to be printed, cut in half and given to students as a checklist. Game sample available: https://scratch.mit.edu/projects/154939328/</a:t>
            </a:r>
          </a:p>
        </p:txBody>
      </p:sp>
      <p:pic>
        <p:nvPicPr>
          <p:cNvPr id="60" name="Shape 60"/>
          <p:cNvPicPr preferRelativeResize="0"/>
          <p:nvPr/>
        </p:nvPicPr>
        <p:blipFill>
          <a:blip r:embed="rId3">
            <a:alphaModFix/>
          </a:blip>
          <a:stretch>
            <a:fillRect/>
          </a:stretch>
        </p:blipFill>
        <p:spPr>
          <a:xfrm>
            <a:off x="6568175" y="3056950"/>
            <a:ext cx="1557049" cy="1557049"/>
          </a:xfrm>
          <a:prstGeom prst="rect">
            <a:avLst/>
          </a:prstGeom>
          <a:noFill/>
          <a:ln>
            <a:noFill/>
          </a:ln>
        </p:spPr>
      </p:pic>
      <p:pic>
        <p:nvPicPr>
          <p:cNvPr id="6" name="Shape 71"/>
          <p:cNvPicPr preferRelativeResize="0"/>
          <p:nvPr/>
        </p:nvPicPr>
        <p:blipFill>
          <a:blip r:embed="rId4">
            <a:alphaModFix/>
          </a:blip>
          <a:stretch>
            <a:fillRect/>
          </a:stretch>
        </p:blipFill>
        <p:spPr>
          <a:xfrm>
            <a:off x="5493275" y="181637"/>
            <a:ext cx="1581294" cy="54025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Hit Test</a:t>
            </a:r>
          </a:p>
        </p:txBody>
      </p:sp>
      <p:sp>
        <p:nvSpPr>
          <p:cNvPr id="147" name="Shape 147"/>
          <p:cNvSpPr txBox="1"/>
          <p:nvPr/>
        </p:nvSpPr>
        <p:spPr>
          <a:xfrm>
            <a:off x="5661725" y="1101250"/>
            <a:ext cx="2889300" cy="3549900"/>
          </a:xfrm>
          <a:prstGeom prst="rect">
            <a:avLst/>
          </a:prstGeom>
          <a:solidFill>
            <a:schemeClr val="accent6"/>
          </a:solidFill>
          <a:ln>
            <a:noFill/>
          </a:ln>
        </p:spPr>
        <p:txBody>
          <a:bodyPr lIns="91425" tIns="91425" rIns="91425" bIns="91425" anchor="t" anchorCtr="0">
            <a:noAutofit/>
          </a:bodyPr>
          <a:lstStyle/>
          <a:p>
            <a:pPr lvl="0">
              <a:spcBef>
                <a:spcPts val="0"/>
              </a:spcBef>
              <a:buNone/>
            </a:pPr>
            <a:r>
              <a:rPr lang="en" b="1"/>
              <a:t>Questions</a:t>
            </a:r>
          </a:p>
          <a:p>
            <a:pPr lvl="0">
              <a:spcBef>
                <a:spcPts val="0"/>
              </a:spcBef>
              <a:buNone/>
            </a:pPr>
            <a:r>
              <a:rPr lang="en"/>
              <a:t>Why do you need a forever loop on the hit test? </a:t>
            </a:r>
          </a:p>
          <a:p>
            <a:pPr lvl="0" rtl="0">
              <a:spcBef>
                <a:spcPts val="0"/>
              </a:spcBef>
              <a:buNone/>
            </a:pPr>
            <a:endParaRPr/>
          </a:p>
          <a:p>
            <a:pPr lvl="0" rtl="0">
              <a:spcBef>
                <a:spcPts val="0"/>
              </a:spcBef>
              <a:buNone/>
            </a:pPr>
            <a:r>
              <a:rPr lang="en" b="1"/>
              <a:t>Extension</a:t>
            </a:r>
          </a:p>
          <a:p>
            <a:pPr lvl="0">
              <a:spcBef>
                <a:spcPts val="0"/>
              </a:spcBef>
              <a:buNone/>
            </a:pPr>
            <a:r>
              <a:rPr lang="en"/>
              <a:t>Can you create a variable that increments every time that an object is hit? </a:t>
            </a:r>
          </a:p>
          <a:p>
            <a:pPr lvl="0" rtl="0">
              <a:spcBef>
                <a:spcPts val="0"/>
              </a:spcBef>
              <a:buNone/>
            </a:pPr>
            <a:r>
              <a:rPr lang="en"/>
              <a:t>Can you create a wall of a particular colour and see if you can test whether you are hitting a colour rather than a sprite? </a:t>
            </a:r>
          </a:p>
        </p:txBody>
      </p:sp>
      <p:pic>
        <p:nvPicPr>
          <p:cNvPr id="148" name="Shape 148" descr="Screen Shot 2017-04-10 at 11.47.20 am.png"/>
          <p:cNvPicPr preferRelativeResize="0"/>
          <p:nvPr/>
        </p:nvPicPr>
        <p:blipFill>
          <a:blip r:embed="rId3">
            <a:alphaModFix/>
          </a:blip>
          <a:stretch>
            <a:fillRect/>
          </a:stretch>
        </p:blipFill>
        <p:spPr>
          <a:xfrm>
            <a:off x="3907437" y="1810362"/>
            <a:ext cx="1642874" cy="952125"/>
          </a:xfrm>
          <a:prstGeom prst="rect">
            <a:avLst/>
          </a:prstGeom>
          <a:noFill/>
          <a:ln>
            <a:noFill/>
          </a:ln>
        </p:spPr>
      </p:pic>
      <p:sp>
        <p:nvSpPr>
          <p:cNvPr id="149" name="Shape 149"/>
          <p:cNvSpPr txBox="1"/>
          <p:nvPr/>
        </p:nvSpPr>
        <p:spPr>
          <a:xfrm>
            <a:off x="2337425" y="1235125"/>
            <a:ext cx="1458600" cy="3251100"/>
          </a:xfrm>
          <a:prstGeom prst="rect">
            <a:avLst/>
          </a:prstGeom>
          <a:noFill/>
          <a:ln>
            <a:noFill/>
          </a:ln>
        </p:spPr>
        <p:txBody>
          <a:bodyPr lIns="91425" tIns="91425" rIns="91425" bIns="91425" anchor="t" anchorCtr="0">
            <a:noAutofit/>
          </a:bodyPr>
          <a:lstStyle/>
          <a:p>
            <a:pPr lvl="0" algn="just">
              <a:spcBef>
                <a:spcPts val="0"/>
              </a:spcBef>
              <a:buNone/>
            </a:pPr>
            <a:r>
              <a:rPr lang="en"/>
              <a:t>To test whether one thing is hitting another is the basis of many games. You firstly need two characters and one of these needs to be able to move in order to test the program</a:t>
            </a:r>
          </a:p>
        </p:txBody>
      </p:sp>
      <p:sp>
        <p:nvSpPr>
          <p:cNvPr id="150" name="Shape 150"/>
          <p:cNvSpPr txBox="1"/>
          <p:nvPr/>
        </p:nvSpPr>
        <p:spPr>
          <a:xfrm>
            <a:off x="3796012" y="1317750"/>
            <a:ext cx="1865700" cy="525300"/>
          </a:xfrm>
          <a:prstGeom prst="rect">
            <a:avLst/>
          </a:prstGeom>
          <a:noFill/>
          <a:ln>
            <a:noFill/>
          </a:ln>
        </p:spPr>
        <p:txBody>
          <a:bodyPr lIns="91425" tIns="91425" rIns="91425" bIns="91425" anchor="t" anchorCtr="0">
            <a:noAutofit/>
          </a:bodyPr>
          <a:lstStyle/>
          <a:p>
            <a:pPr lvl="0">
              <a:spcBef>
                <a:spcPts val="0"/>
              </a:spcBef>
              <a:buNone/>
            </a:pPr>
            <a:r>
              <a:rPr lang="en"/>
              <a:t>Create two sprites.</a:t>
            </a:r>
          </a:p>
        </p:txBody>
      </p:sp>
      <p:pic>
        <p:nvPicPr>
          <p:cNvPr id="151" name="Shape 151" descr="Screen Shot 2017-04-10 at 11.46.46 am.png"/>
          <p:cNvPicPr preferRelativeResize="0"/>
          <p:nvPr/>
        </p:nvPicPr>
        <p:blipFill>
          <a:blip r:embed="rId4">
            <a:alphaModFix/>
          </a:blip>
          <a:stretch>
            <a:fillRect/>
          </a:stretch>
        </p:blipFill>
        <p:spPr>
          <a:xfrm>
            <a:off x="3796024" y="3261466"/>
            <a:ext cx="1865699" cy="1307408"/>
          </a:xfrm>
          <a:prstGeom prst="rect">
            <a:avLst/>
          </a:prstGeom>
          <a:noFill/>
          <a:ln>
            <a:noFill/>
          </a:ln>
        </p:spPr>
      </p:pic>
      <p:sp>
        <p:nvSpPr>
          <p:cNvPr id="152" name="Shape 152"/>
          <p:cNvSpPr txBox="1"/>
          <p:nvPr/>
        </p:nvSpPr>
        <p:spPr>
          <a:xfrm>
            <a:off x="3796012" y="2762500"/>
            <a:ext cx="1865700" cy="525300"/>
          </a:xfrm>
          <a:prstGeom prst="rect">
            <a:avLst/>
          </a:prstGeom>
          <a:noFill/>
          <a:ln>
            <a:noFill/>
          </a:ln>
        </p:spPr>
        <p:txBody>
          <a:bodyPr lIns="91425" tIns="91425" rIns="91425" bIns="91425" anchor="t" anchorCtr="0">
            <a:noAutofit/>
          </a:bodyPr>
          <a:lstStyle/>
          <a:p>
            <a:pPr lvl="0" rtl="0">
              <a:spcBef>
                <a:spcPts val="0"/>
              </a:spcBef>
              <a:buNone/>
            </a:pPr>
            <a:r>
              <a:rPr lang="en"/>
              <a:t>On Creature1: </a:t>
            </a:r>
          </a:p>
        </p:txBody>
      </p:sp>
      <p:pic>
        <p:nvPicPr>
          <p:cNvPr id="153" name="Shape 153" descr="Blank Diagram - Page 1 (8).png"/>
          <p:cNvPicPr preferRelativeResize="0"/>
          <p:nvPr/>
        </p:nvPicPr>
        <p:blipFill>
          <a:blip r:embed="rId5">
            <a:alphaModFix/>
          </a:blip>
          <a:stretch>
            <a:fillRect/>
          </a:stretch>
        </p:blipFill>
        <p:spPr>
          <a:xfrm>
            <a:off x="552300" y="1184661"/>
            <a:ext cx="1673700" cy="368096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291074" y="106850"/>
            <a:ext cx="8520600" cy="572700"/>
          </a:xfrm>
          <a:prstGeom prst="rect">
            <a:avLst/>
          </a:prstGeom>
        </p:spPr>
        <p:txBody>
          <a:bodyPr lIns="91425" tIns="91425" rIns="91425" bIns="91425" anchor="t" anchorCtr="0">
            <a:noAutofit/>
          </a:bodyPr>
          <a:lstStyle/>
          <a:p>
            <a:pPr lvl="0">
              <a:spcBef>
                <a:spcPts val="0"/>
              </a:spcBef>
              <a:buNone/>
            </a:pPr>
            <a:r>
              <a:rPr lang="en" dirty="0"/>
              <a:t>Variables</a:t>
            </a:r>
          </a:p>
        </p:txBody>
      </p:sp>
      <p:sp>
        <p:nvSpPr>
          <p:cNvPr id="159" name="Shape 159"/>
          <p:cNvSpPr txBox="1">
            <a:spLocks noGrp="1"/>
          </p:cNvSpPr>
          <p:nvPr>
            <p:ph type="body" idx="4294967295"/>
          </p:nvPr>
        </p:nvSpPr>
        <p:spPr>
          <a:xfrm>
            <a:off x="4707488" y="94556"/>
            <a:ext cx="2271712" cy="1169988"/>
          </a:xfrm>
          <a:prstGeom prst="rect">
            <a:avLst/>
          </a:prstGeom>
        </p:spPr>
        <p:txBody>
          <a:bodyPr lIns="91425" tIns="91425" rIns="91425" bIns="91425" anchor="t" anchorCtr="0">
            <a:noAutofit/>
          </a:bodyPr>
          <a:lstStyle/>
          <a:p>
            <a:pPr lvl="0">
              <a:spcBef>
                <a:spcPts val="0"/>
              </a:spcBef>
              <a:buNone/>
            </a:pPr>
            <a:r>
              <a:rPr lang="en" sz="1200" dirty="0"/>
              <a:t>Firstly, you must create a variable by clicking on Data: Make a Variable. Call it something meaningful like “Score” </a:t>
            </a:r>
          </a:p>
        </p:txBody>
      </p:sp>
      <p:sp>
        <p:nvSpPr>
          <p:cNvPr id="163" name="Shape 163"/>
          <p:cNvSpPr txBox="1">
            <a:spLocks noGrp="1"/>
          </p:cNvSpPr>
          <p:nvPr>
            <p:ph type="body" idx="4294967295"/>
          </p:nvPr>
        </p:nvSpPr>
        <p:spPr>
          <a:xfrm>
            <a:off x="0" y="3281363"/>
            <a:ext cx="2271713" cy="1169987"/>
          </a:xfrm>
          <a:prstGeom prst="rect">
            <a:avLst/>
          </a:prstGeom>
        </p:spPr>
        <p:txBody>
          <a:bodyPr lIns="91425" tIns="91425" rIns="91425" bIns="91425" anchor="t" anchorCtr="0">
            <a:noAutofit/>
          </a:bodyPr>
          <a:lstStyle/>
          <a:p>
            <a:pPr lvl="0" rtl="0">
              <a:spcBef>
                <a:spcPts val="0"/>
              </a:spcBef>
              <a:buNone/>
            </a:pPr>
            <a:r>
              <a:rPr lang="en" sz="1200"/>
              <a:t>Here, I’ve added the “Change Score by 1” instruction to my existing “move by mouse” program to increment the score every time it hits Sprite 1.</a:t>
            </a:r>
          </a:p>
        </p:txBody>
      </p:sp>
      <p:sp>
        <p:nvSpPr>
          <p:cNvPr id="160" name="Shape 160"/>
          <p:cNvSpPr txBox="1"/>
          <p:nvPr/>
        </p:nvSpPr>
        <p:spPr>
          <a:xfrm>
            <a:off x="5661725" y="1101250"/>
            <a:ext cx="2889300" cy="2244600"/>
          </a:xfrm>
          <a:prstGeom prst="rect">
            <a:avLst/>
          </a:prstGeom>
          <a:solidFill>
            <a:schemeClr val="accent6"/>
          </a:solidFill>
          <a:ln>
            <a:noFill/>
          </a:ln>
        </p:spPr>
        <p:txBody>
          <a:bodyPr lIns="91425" tIns="91425" rIns="91425" bIns="91425" anchor="t" anchorCtr="0">
            <a:noAutofit/>
          </a:bodyPr>
          <a:lstStyle/>
          <a:p>
            <a:pPr lvl="0">
              <a:spcBef>
                <a:spcPts val="0"/>
              </a:spcBef>
              <a:buNone/>
            </a:pPr>
            <a:r>
              <a:rPr lang="en" b="1"/>
              <a:t>Questions</a:t>
            </a:r>
          </a:p>
          <a:p>
            <a:pPr lvl="0" rtl="0">
              <a:spcBef>
                <a:spcPts val="0"/>
              </a:spcBef>
              <a:buNone/>
            </a:pPr>
            <a:r>
              <a:rPr lang="en"/>
              <a:t>What other things could you use Variables for in a program?</a:t>
            </a:r>
          </a:p>
          <a:p>
            <a:pPr lvl="0">
              <a:spcBef>
                <a:spcPts val="0"/>
              </a:spcBef>
              <a:buNone/>
            </a:pPr>
            <a:r>
              <a:rPr lang="en" b="1"/>
              <a:t>Extension</a:t>
            </a:r>
          </a:p>
          <a:p>
            <a:pPr lvl="0">
              <a:spcBef>
                <a:spcPts val="0"/>
              </a:spcBef>
              <a:buNone/>
            </a:pPr>
            <a:r>
              <a:rPr lang="en"/>
              <a:t>Create a variable that decreases every time you hit something. </a:t>
            </a:r>
          </a:p>
          <a:p>
            <a:pPr lvl="0" rtl="0">
              <a:spcBef>
                <a:spcPts val="0"/>
              </a:spcBef>
              <a:buNone/>
            </a:pPr>
            <a:r>
              <a:rPr lang="en"/>
              <a:t>Add a test to say that when that variable gets under zero, display a message saying “Game Over”</a:t>
            </a:r>
          </a:p>
          <a:p>
            <a:pPr lvl="0" rtl="0">
              <a:spcBef>
                <a:spcPts val="0"/>
              </a:spcBef>
              <a:buNone/>
            </a:pPr>
            <a:endParaRPr/>
          </a:p>
          <a:p>
            <a:pPr lvl="0" rtl="0">
              <a:spcBef>
                <a:spcPts val="0"/>
              </a:spcBef>
              <a:buNone/>
            </a:pPr>
            <a:endParaRPr/>
          </a:p>
          <a:p>
            <a:pPr lvl="0" rtl="0">
              <a:spcBef>
                <a:spcPts val="0"/>
              </a:spcBef>
              <a:buNone/>
            </a:pPr>
            <a:endParaRPr/>
          </a:p>
        </p:txBody>
      </p:sp>
      <p:pic>
        <p:nvPicPr>
          <p:cNvPr id="161" name="Shape 161" descr="Screen Shot 2017-04-10 at 4.25.09 pm.png"/>
          <p:cNvPicPr preferRelativeResize="0"/>
          <p:nvPr/>
        </p:nvPicPr>
        <p:blipFill>
          <a:blip r:embed="rId3">
            <a:alphaModFix/>
          </a:blip>
          <a:stretch>
            <a:fillRect/>
          </a:stretch>
        </p:blipFill>
        <p:spPr>
          <a:xfrm>
            <a:off x="3006761" y="314899"/>
            <a:ext cx="1601675" cy="2966899"/>
          </a:xfrm>
          <a:prstGeom prst="rect">
            <a:avLst/>
          </a:prstGeom>
          <a:noFill/>
          <a:ln>
            <a:noFill/>
          </a:ln>
        </p:spPr>
      </p:pic>
      <p:pic>
        <p:nvPicPr>
          <p:cNvPr id="162" name="Shape 162" descr="Screen Shot 2017-04-10 at 4.25.43 pm.png"/>
          <p:cNvPicPr preferRelativeResize="0"/>
          <p:nvPr/>
        </p:nvPicPr>
        <p:blipFill>
          <a:blip r:embed="rId4">
            <a:alphaModFix/>
          </a:blip>
          <a:stretch>
            <a:fillRect/>
          </a:stretch>
        </p:blipFill>
        <p:spPr>
          <a:xfrm>
            <a:off x="143175" y="3399875"/>
            <a:ext cx="2447799" cy="1587999"/>
          </a:xfrm>
          <a:prstGeom prst="rect">
            <a:avLst/>
          </a:prstGeom>
          <a:noFill/>
          <a:ln>
            <a:noFill/>
          </a:ln>
        </p:spPr>
      </p:pic>
      <p:pic>
        <p:nvPicPr>
          <p:cNvPr id="164" name="Shape 164" descr="Screen Shot 2017-04-10 at 4.29.26 pm.png"/>
          <p:cNvPicPr preferRelativeResize="0"/>
          <p:nvPr/>
        </p:nvPicPr>
        <p:blipFill>
          <a:blip r:embed="rId5">
            <a:alphaModFix/>
          </a:blip>
          <a:stretch>
            <a:fillRect/>
          </a:stretch>
        </p:blipFill>
        <p:spPr>
          <a:xfrm>
            <a:off x="6979200" y="3429374"/>
            <a:ext cx="2039510" cy="1587999"/>
          </a:xfrm>
          <a:prstGeom prst="rect">
            <a:avLst/>
          </a:prstGeom>
          <a:noFill/>
          <a:ln>
            <a:noFill/>
          </a:ln>
        </p:spPr>
      </p:pic>
      <p:sp>
        <p:nvSpPr>
          <p:cNvPr id="165" name="Shape 165"/>
          <p:cNvSpPr txBox="1"/>
          <p:nvPr/>
        </p:nvSpPr>
        <p:spPr>
          <a:xfrm>
            <a:off x="5102044" y="3557424"/>
            <a:ext cx="1482600" cy="12729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200" dirty="0">
                <a:solidFill>
                  <a:schemeClr val="dk2"/>
                </a:solidFill>
                <a:latin typeface="Proxima Nova"/>
                <a:ea typeface="Proxima Nova"/>
                <a:cs typeface="Proxima Nova"/>
                <a:sym typeface="Proxima Nova"/>
              </a:rPr>
              <a:t>It is also good programming practice to </a:t>
            </a:r>
            <a:r>
              <a:rPr lang="en" sz="1200" b="1" dirty="0">
                <a:solidFill>
                  <a:schemeClr val="dk2"/>
                </a:solidFill>
                <a:latin typeface="Proxima Nova"/>
                <a:ea typeface="Proxima Nova"/>
                <a:cs typeface="Proxima Nova"/>
                <a:sym typeface="Proxima Nova"/>
              </a:rPr>
              <a:t>initialise variables </a:t>
            </a:r>
            <a:r>
              <a:rPr lang="en" sz="1200" dirty="0">
                <a:solidFill>
                  <a:schemeClr val="dk2"/>
                </a:solidFill>
                <a:latin typeface="Proxima Nova"/>
                <a:ea typeface="Proxima Nova"/>
                <a:cs typeface="Proxima Nova"/>
                <a:sym typeface="Proxima Nova"/>
              </a:rPr>
              <a:t> when starting the program. </a:t>
            </a:r>
          </a:p>
          <a:p>
            <a:pPr lvl="0">
              <a:spcBef>
                <a:spcPts val="0"/>
              </a:spcBef>
              <a:buNone/>
            </a:pPr>
            <a:endParaRPr dirty="0"/>
          </a:p>
        </p:txBody>
      </p:sp>
      <p:pic>
        <p:nvPicPr>
          <p:cNvPr id="166" name="Shape 166" descr="Blank Diagram - Page 1 (9).png"/>
          <p:cNvPicPr preferRelativeResize="0"/>
          <p:nvPr/>
        </p:nvPicPr>
        <p:blipFill>
          <a:blip r:embed="rId6">
            <a:alphaModFix/>
          </a:blip>
          <a:stretch>
            <a:fillRect/>
          </a:stretch>
        </p:blipFill>
        <p:spPr>
          <a:xfrm>
            <a:off x="546874" y="679550"/>
            <a:ext cx="973475" cy="2542399"/>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Asking Questions</a:t>
            </a:r>
          </a:p>
        </p:txBody>
      </p:sp>
      <p:sp>
        <p:nvSpPr>
          <p:cNvPr id="173" name="Shape 173"/>
          <p:cNvSpPr txBox="1"/>
          <p:nvPr/>
        </p:nvSpPr>
        <p:spPr>
          <a:xfrm>
            <a:off x="5661725" y="1101250"/>
            <a:ext cx="2889300" cy="3549900"/>
          </a:xfrm>
          <a:prstGeom prst="rect">
            <a:avLst/>
          </a:prstGeom>
          <a:solidFill>
            <a:schemeClr val="accent6"/>
          </a:solidFill>
          <a:ln>
            <a:noFill/>
          </a:ln>
        </p:spPr>
        <p:txBody>
          <a:bodyPr lIns="91425" tIns="91425" rIns="91425" bIns="91425" anchor="t" anchorCtr="0">
            <a:noAutofit/>
          </a:bodyPr>
          <a:lstStyle/>
          <a:p>
            <a:pPr lvl="0">
              <a:spcBef>
                <a:spcPts val="0"/>
              </a:spcBef>
              <a:buNone/>
            </a:pPr>
            <a:r>
              <a:rPr lang="en" b="1"/>
              <a:t>Questions</a:t>
            </a:r>
          </a:p>
          <a:p>
            <a:pPr lvl="0" rtl="0">
              <a:spcBef>
                <a:spcPts val="0"/>
              </a:spcBef>
              <a:buNone/>
            </a:pPr>
            <a:r>
              <a:rPr lang="en"/>
              <a:t>What other things could you use this type of feature for? </a:t>
            </a:r>
          </a:p>
          <a:p>
            <a:pPr lvl="0">
              <a:spcBef>
                <a:spcPts val="0"/>
              </a:spcBef>
              <a:buNone/>
            </a:pPr>
            <a:r>
              <a:rPr lang="en" b="1"/>
              <a:t>Extension</a:t>
            </a:r>
          </a:p>
          <a:p>
            <a:pPr lvl="0" rtl="0">
              <a:spcBef>
                <a:spcPts val="0"/>
              </a:spcBef>
              <a:buNone/>
            </a:pPr>
            <a:r>
              <a:rPr lang="en"/>
              <a:t>Ask the user to input a number that is an answer to a maths problem,  then see if you can test to see whether it is correct. If it is, then say “Correct”, otherwise, say “Incorrect”</a:t>
            </a:r>
          </a:p>
          <a:p>
            <a:pPr lvl="0" rtl="0">
              <a:spcBef>
                <a:spcPts val="0"/>
              </a:spcBef>
              <a:buNone/>
            </a:pPr>
            <a:endParaRPr/>
          </a:p>
          <a:p>
            <a:pPr lvl="0" rtl="0">
              <a:spcBef>
                <a:spcPts val="0"/>
              </a:spcBef>
              <a:buNone/>
            </a:pPr>
            <a:endParaRPr/>
          </a:p>
          <a:p>
            <a:pPr lvl="0" rtl="0">
              <a:spcBef>
                <a:spcPts val="0"/>
              </a:spcBef>
              <a:buNone/>
            </a:pPr>
            <a:endParaRPr/>
          </a:p>
        </p:txBody>
      </p:sp>
      <p:pic>
        <p:nvPicPr>
          <p:cNvPr id="174" name="Shape 174" descr="Screen Shot 2017-04-10 at 4.45.28 pm.png"/>
          <p:cNvPicPr preferRelativeResize="0"/>
          <p:nvPr/>
        </p:nvPicPr>
        <p:blipFill>
          <a:blip r:embed="rId3">
            <a:alphaModFix/>
          </a:blip>
          <a:stretch>
            <a:fillRect/>
          </a:stretch>
        </p:blipFill>
        <p:spPr>
          <a:xfrm>
            <a:off x="2794824" y="1533749"/>
            <a:ext cx="2668175" cy="1265925"/>
          </a:xfrm>
          <a:prstGeom prst="rect">
            <a:avLst/>
          </a:prstGeom>
          <a:noFill/>
          <a:ln>
            <a:noFill/>
          </a:ln>
        </p:spPr>
      </p:pic>
      <p:pic>
        <p:nvPicPr>
          <p:cNvPr id="175" name="Shape 175" descr="Blank Diagram - Page 1 (10).png"/>
          <p:cNvPicPr preferRelativeResize="0"/>
          <p:nvPr/>
        </p:nvPicPr>
        <p:blipFill>
          <a:blip r:embed="rId4">
            <a:alphaModFix/>
          </a:blip>
          <a:stretch>
            <a:fillRect/>
          </a:stretch>
        </p:blipFill>
        <p:spPr>
          <a:xfrm>
            <a:off x="720540" y="1219225"/>
            <a:ext cx="1419960" cy="35499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315550"/>
            <a:ext cx="8520600" cy="572700"/>
          </a:xfrm>
          <a:prstGeom prst="rect">
            <a:avLst/>
          </a:prstGeom>
        </p:spPr>
        <p:txBody>
          <a:bodyPr lIns="91425" tIns="91425" rIns="91425" bIns="91425" anchor="t" anchorCtr="0">
            <a:noAutofit/>
          </a:bodyPr>
          <a:lstStyle/>
          <a:p>
            <a:pPr lvl="0">
              <a:spcBef>
                <a:spcPts val="0"/>
              </a:spcBef>
              <a:buNone/>
            </a:pPr>
            <a:r>
              <a:rPr lang="en"/>
              <a:t>Changing scenes</a:t>
            </a:r>
          </a:p>
        </p:txBody>
      </p:sp>
      <p:sp>
        <p:nvSpPr>
          <p:cNvPr id="181" name="Shape 181"/>
          <p:cNvSpPr txBox="1">
            <a:spLocks noGrp="1"/>
          </p:cNvSpPr>
          <p:nvPr>
            <p:ph type="body" idx="1"/>
          </p:nvPr>
        </p:nvSpPr>
        <p:spPr>
          <a:xfrm>
            <a:off x="134850" y="1101250"/>
            <a:ext cx="1754700" cy="1560600"/>
          </a:xfrm>
          <a:prstGeom prst="rect">
            <a:avLst/>
          </a:prstGeom>
        </p:spPr>
        <p:txBody>
          <a:bodyPr lIns="91425" tIns="91425" rIns="91425" bIns="91425" anchor="t" anchorCtr="0">
            <a:noAutofit/>
          </a:bodyPr>
          <a:lstStyle/>
          <a:p>
            <a:pPr lvl="0">
              <a:lnSpc>
                <a:spcPct val="100000"/>
              </a:lnSpc>
              <a:spcBef>
                <a:spcPts val="0"/>
              </a:spcBef>
              <a:buNone/>
            </a:pPr>
            <a:r>
              <a:rPr lang="en" sz="1000">
                <a:solidFill>
                  <a:srgbClr val="000000"/>
                </a:solidFill>
              </a:rPr>
              <a:t>You need some sort of event to change scenes.The following code is on Sprite 1 In this example, we have allocated a health value to Sprite 1, then set an initial value of 30 on the health value</a:t>
            </a:r>
          </a:p>
        </p:txBody>
      </p:sp>
      <p:sp>
        <p:nvSpPr>
          <p:cNvPr id="182" name="Shape 182"/>
          <p:cNvSpPr txBox="1"/>
          <p:nvPr/>
        </p:nvSpPr>
        <p:spPr>
          <a:xfrm>
            <a:off x="3529600" y="3516475"/>
            <a:ext cx="5021400" cy="1416000"/>
          </a:xfrm>
          <a:prstGeom prst="rect">
            <a:avLst/>
          </a:prstGeom>
          <a:solidFill>
            <a:schemeClr val="accent6"/>
          </a:solidFill>
          <a:ln>
            <a:noFill/>
          </a:ln>
        </p:spPr>
        <p:txBody>
          <a:bodyPr lIns="91425" tIns="91425" rIns="91425" bIns="91425" anchor="t" anchorCtr="0">
            <a:noAutofit/>
          </a:bodyPr>
          <a:lstStyle/>
          <a:p>
            <a:pPr lvl="0">
              <a:spcBef>
                <a:spcPts val="0"/>
              </a:spcBef>
              <a:buNone/>
            </a:pPr>
            <a:r>
              <a:rPr lang="en" b="1"/>
              <a:t>Questions</a:t>
            </a:r>
          </a:p>
          <a:p>
            <a:pPr lvl="0" rtl="0">
              <a:spcBef>
                <a:spcPts val="0"/>
              </a:spcBef>
              <a:buNone/>
            </a:pPr>
            <a:r>
              <a:rPr lang="en"/>
              <a:t>Why the stop all in the code? Take it out and see what happens. </a:t>
            </a:r>
          </a:p>
          <a:p>
            <a:pPr lvl="0">
              <a:spcBef>
                <a:spcPts val="0"/>
              </a:spcBef>
              <a:buNone/>
            </a:pPr>
            <a:r>
              <a:rPr lang="en" b="1"/>
              <a:t>Extension</a:t>
            </a:r>
          </a:p>
          <a:p>
            <a:pPr lvl="0" rtl="0">
              <a:spcBef>
                <a:spcPts val="0"/>
              </a:spcBef>
              <a:buNone/>
            </a:pPr>
            <a:r>
              <a:rPr lang="en"/>
              <a:t>Create multiple levels and see if you can create buttons to progress to each level. </a:t>
            </a:r>
          </a:p>
          <a:p>
            <a:pPr lvl="0" rtl="0">
              <a:spcBef>
                <a:spcPts val="0"/>
              </a:spcBef>
              <a:buNone/>
            </a:pPr>
            <a:endParaRPr/>
          </a:p>
        </p:txBody>
      </p:sp>
      <p:pic>
        <p:nvPicPr>
          <p:cNvPr id="183" name="Shape 183" descr="Screen Shot 2017-04-10 at 5.46.41 pm.png"/>
          <p:cNvPicPr preferRelativeResize="0"/>
          <p:nvPr/>
        </p:nvPicPr>
        <p:blipFill>
          <a:blip r:embed="rId3">
            <a:alphaModFix/>
          </a:blip>
          <a:stretch>
            <a:fillRect/>
          </a:stretch>
        </p:blipFill>
        <p:spPr>
          <a:xfrm>
            <a:off x="1889550" y="1245825"/>
            <a:ext cx="2119124" cy="1416025"/>
          </a:xfrm>
          <a:prstGeom prst="rect">
            <a:avLst/>
          </a:prstGeom>
          <a:noFill/>
          <a:ln>
            <a:noFill/>
          </a:ln>
        </p:spPr>
      </p:pic>
      <p:pic>
        <p:nvPicPr>
          <p:cNvPr id="184" name="Shape 184" descr="Screen Shot 2017-04-10 at 5.49.29 pm.png"/>
          <p:cNvPicPr preferRelativeResize="0"/>
          <p:nvPr/>
        </p:nvPicPr>
        <p:blipFill>
          <a:blip r:embed="rId4">
            <a:alphaModFix/>
          </a:blip>
          <a:stretch>
            <a:fillRect/>
          </a:stretch>
        </p:blipFill>
        <p:spPr>
          <a:xfrm>
            <a:off x="231050" y="2770125"/>
            <a:ext cx="1827425" cy="1967996"/>
          </a:xfrm>
          <a:prstGeom prst="rect">
            <a:avLst/>
          </a:prstGeom>
          <a:noFill/>
          <a:ln>
            <a:noFill/>
          </a:ln>
        </p:spPr>
      </p:pic>
      <p:sp>
        <p:nvSpPr>
          <p:cNvPr id="185" name="Shape 185"/>
          <p:cNvSpPr txBox="1"/>
          <p:nvPr/>
        </p:nvSpPr>
        <p:spPr>
          <a:xfrm>
            <a:off x="2058475" y="3019425"/>
            <a:ext cx="1389300" cy="1968000"/>
          </a:xfrm>
          <a:prstGeom prst="rect">
            <a:avLst/>
          </a:prstGeom>
          <a:noFill/>
          <a:ln>
            <a:noFill/>
          </a:ln>
        </p:spPr>
        <p:txBody>
          <a:bodyPr lIns="91425" tIns="91425" rIns="91425" bIns="91425" anchor="t" anchorCtr="0">
            <a:noAutofit/>
          </a:bodyPr>
          <a:lstStyle/>
          <a:p>
            <a:pPr lvl="0">
              <a:spcBef>
                <a:spcPts val="0"/>
              </a:spcBef>
              <a:buNone/>
            </a:pPr>
            <a:r>
              <a:rPr lang="en" sz="1000"/>
              <a:t>We then set it to test if the creature is touching it, it decreases by 1 (-1)</a:t>
            </a:r>
          </a:p>
          <a:p>
            <a:pPr lvl="0">
              <a:spcBef>
                <a:spcPts val="0"/>
              </a:spcBef>
              <a:buNone/>
            </a:pPr>
            <a:endParaRPr sz="1000"/>
          </a:p>
          <a:p>
            <a:pPr lvl="0">
              <a:spcBef>
                <a:spcPts val="0"/>
              </a:spcBef>
              <a:buNone/>
            </a:pPr>
            <a:r>
              <a:rPr lang="en" sz="1000"/>
              <a:t>Then, it tests to see if health is less than zero. If it is, it broadcasts a message. </a:t>
            </a:r>
          </a:p>
        </p:txBody>
      </p:sp>
      <p:sp>
        <p:nvSpPr>
          <p:cNvPr id="186" name="Shape 186"/>
          <p:cNvSpPr txBox="1">
            <a:spLocks noGrp="1"/>
          </p:cNvSpPr>
          <p:nvPr>
            <p:ph type="body" idx="1"/>
          </p:nvPr>
        </p:nvSpPr>
        <p:spPr>
          <a:xfrm>
            <a:off x="4341675" y="951850"/>
            <a:ext cx="1754700" cy="1560600"/>
          </a:xfrm>
          <a:prstGeom prst="rect">
            <a:avLst/>
          </a:prstGeom>
        </p:spPr>
        <p:txBody>
          <a:bodyPr lIns="91425" tIns="91425" rIns="91425" bIns="91425" anchor="t" anchorCtr="0">
            <a:noAutofit/>
          </a:bodyPr>
          <a:lstStyle/>
          <a:p>
            <a:pPr lvl="0" rtl="0">
              <a:lnSpc>
                <a:spcPct val="100000"/>
              </a:lnSpc>
              <a:spcBef>
                <a:spcPts val="0"/>
              </a:spcBef>
              <a:buNone/>
            </a:pPr>
            <a:r>
              <a:rPr lang="en" sz="1000">
                <a:solidFill>
                  <a:srgbClr val="000000"/>
                </a:solidFill>
              </a:rPr>
              <a:t>You then need to tell the stage to change when the message is received. Click on the stage element in the navigation. You can create a new backdrop for scene 2, </a:t>
            </a:r>
          </a:p>
        </p:txBody>
      </p:sp>
      <p:pic>
        <p:nvPicPr>
          <p:cNvPr id="187" name="Shape 187" descr="Screen Shot 2017-04-10 at 5.53.55 pm.png"/>
          <p:cNvPicPr preferRelativeResize="0"/>
          <p:nvPr/>
        </p:nvPicPr>
        <p:blipFill>
          <a:blip r:embed="rId5">
            <a:alphaModFix/>
          </a:blip>
          <a:stretch>
            <a:fillRect/>
          </a:stretch>
        </p:blipFill>
        <p:spPr>
          <a:xfrm>
            <a:off x="6096375" y="787250"/>
            <a:ext cx="2741117" cy="1416025"/>
          </a:xfrm>
          <a:prstGeom prst="rect">
            <a:avLst/>
          </a:prstGeom>
          <a:noFill/>
          <a:ln>
            <a:noFill/>
          </a:ln>
        </p:spPr>
      </p:pic>
      <p:sp>
        <p:nvSpPr>
          <p:cNvPr id="188" name="Shape 188"/>
          <p:cNvSpPr txBox="1"/>
          <p:nvPr/>
        </p:nvSpPr>
        <p:spPr>
          <a:xfrm>
            <a:off x="134850" y="888250"/>
            <a:ext cx="498600" cy="572700"/>
          </a:xfrm>
          <a:prstGeom prst="rect">
            <a:avLst/>
          </a:prstGeom>
          <a:noFill/>
          <a:ln>
            <a:noFill/>
          </a:ln>
        </p:spPr>
        <p:txBody>
          <a:bodyPr lIns="91425" tIns="91425" rIns="91425" bIns="91425" anchor="t" anchorCtr="0">
            <a:noAutofit/>
          </a:bodyPr>
          <a:lstStyle/>
          <a:p>
            <a:pPr lvl="0">
              <a:spcBef>
                <a:spcPts val="0"/>
              </a:spcBef>
              <a:buNone/>
            </a:pPr>
            <a:r>
              <a:rPr lang="en"/>
              <a:t>1</a:t>
            </a:r>
          </a:p>
        </p:txBody>
      </p:sp>
      <p:sp>
        <p:nvSpPr>
          <p:cNvPr id="189" name="Shape 189"/>
          <p:cNvSpPr txBox="1"/>
          <p:nvPr/>
        </p:nvSpPr>
        <p:spPr>
          <a:xfrm>
            <a:off x="2058475" y="2770125"/>
            <a:ext cx="498600" cy="572700"/>
          </a:xfrm>
          <a:prstGeom prst="rect">
            <a:avLst/>
          </a:prstGeom>
          <a:noFill/>
          <a:ln>
            <a:noFill/>
          </a:ln>
        </p:spPr>
        <p:txBody>
          <a:bodyPr lIns="91425" tIns="91425" rIns="91425" bIns="91425" anchor="t" anchorCtr="0">
            <a:noAutofit/>
          </a:bodyPr>
          <a:lstStyle/>
          <a:p>
            <a:pPr lvl="0" rtl="0">
              <a:spcBef>
                <a:spcPts val="0"/>
              </a:spcBef>
              <a:buNone/>
            </a:pPr>
            <a:r>
              <a:rPr lang="en"/>
              <a:t>2</a:t>
            </a:r>
          </a:p>
        </p:txBody>
      </p:sp>
      <p:sp>
        <p:nvSpPr>
          <p:cNvPr id="190" name="Shape 190"/>
          <p:cNvSpPr txBox="1"/>
          <p:nvPr/>
        </p:nvSpPr>
        <p:spPr>
          <a:xfrm>
            <a:off x="4322700" y="600600"/>
            <a:ext cx="498600" cy="572700"/>
          </a:xfrm>
          <a:prstGeom prst="rect">
            <a:avLst/>
          </a:prstGeom>
          <a:noFill/>
          <a:ln>
            <a:noFill/>
          </a:ln>
        </p:spPr>
        <p:txBody>
          <a:bodyPr lIns="91425" tIns="91425" rIns="91425" bIns="91425" anchor="t" anchorCtr="0">
            <a:noAutofit/>
          </a:bodyPr>
          <a:lstStyle/>
          <a:p>
            <a:pPr lvl="0" rtl="0">
              <a:spcBef>
                <a:spcPts val="0"/>
              </a:spcBef>
              <a:buNone/>
            </a:pPr>
            <a:r>
              <a:rPr lang="en"/>
              <a:t>3</a:t>
            </a:r>
          </a:p>
        </p:txBody>
      </p:sp>
      <p:sp>
        <p:nvSpPr>
          <p:cNvPr id="191" name="Shape 191"/>
          <p:cNvSpPr txBox="1"/>
          <p:nvPr/>
        </p:nvSpPr>
        <p:spPr>
          <a:xfrm>
            <a:off x="4322700" y="2203275"/>
            <a:ext cx="498600" cy="572700"/>
          </a:xfrm>
          <a:prstGeom prst="rect">
            <a:avLst/>
          </a:prstGeom>
          <a:noFill/>
          <a:ln>
            <a:noFill/>
          </a:ln>
        </p:spPr>
        <p:txBody>
          <a:bodyPr lIns="91425" tIns="91425" rIns="91425" bIns="91425" anchor="t" anchorCtr="0">
            <a:noAutofit/>
          </a:bodyPr>
          <a:lstStyle/>
          <a:p>
            <a:pPr lvl="0" rtl="0">
              <a:spcBef>
                <a:spcPts val="0"/>
              </a:spcBef>
              <a:buNone/>
            </a:pPr>
            <a:r>
              <a:rPr lang="en"/>
              <a:t>4</a:t>
            </a:r>
          </a:p>
        </p:txBody>
      </p:sp>
      <p:pic>
        <p:nvPicPr>
          <p:cNvPr id="192" name="Shape 192" descr="Screen Shot 2017-04-10 at 5.59.08 pm.png"/>
          <p:cNvPicPr preferRelativeResize="0"/>
          <p:nvPr/>
        </p:nvPicPr>
        <p:blipFill>
          <a:blip r:embed="rId6">
            <a:alphaModFix/>
          </a:blip>
          <a:stretch>
            <a:fillRect/>
          </a:stretch>
        </p:blipFill>
        <p:spPr>
          <a:xfrm>
            <a:off x="6180074" y="2344450"/>
            <a:ext cx="2654624" cy="1030850"/>
          </a:xfrm>
          <a:prstGeom prst="rect">
            <a:avLst/>
          </a:prstGeom>
          <a:noFill/>
          <a:ln>
            <a:noFill/>
          </a:ln>
        </p:spPr>
      </p:pic>
      <p:sp>
        <p:nvSpPr>
          <p:cNvPr id="193" name="Shape 193"/>
          <p:cNvSpPr txBox="1">
            <a:spLocks noGrp="1"/>
          </p:cNvSpPr>
          <p:nvPr>
            <p:ph type="body" idx="1"/>
          </p:nvPr>
        </p:nvSpPr>
        <p:spPr>
          <a:xfrm>
            <a:off x="4480950" y="2276175"/>
            <a:ext cx="1754700" cy="885900"/>
          </a:xfrm>
          <a:prstGeom prst="rect">
            <a:avLst/>
          </a:prstGeom>
        </p:spPr>
        <p:txBody>
          <a:bodyPr lIns="91425" tIns="91425" rIns="91425" bIns="91425" anchor="t" anchorCtr="0">
            <a:noAutofit/>
          </a:bodyPr>
          <a:lstStyle/>
          <a:p>
            <a:pPr lvl="0" rtl="0">
              <a:lnSpc>
                <a:spcPct val="100000"/>
              </a:lnSpc>
              <a:spcBef>
                <a:spcPts val="0"/>
              </a:spcBef>
              <a:buNone/>
            </a:pPr>
            <a:r>
              <a:rPr lang="en" sz="1000">
                <a:solidFill>
                  <a:srgbClr val="000000"/>
                </a:solidFill>
              </a:rPr>
              <a:t>Finally, the following code is placed on the stage.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449883" y="297200"/>
            <a:ext cx="4858441" cy="572700"/>
          </a:xfrm>
          <a:prstGeom prst="rect">
            <a:avLst/>
          </a:prstGeom>
        </p:spPr>
        <p:txBody>
          <a:bodyPr lIns="91425" tIns="91425" rIns="91425" bIns="91425" anchor="t" anchorCtr="0">
            <a:noAutofit/>
          </a:bodyPr>
          <a:lstStyle/>
          <a:p>
            <a:pPr lvl="0">
              <a:spcBef>
                <a:spcPts val="0"/>
              </a:spcBef>
              <a:buNone/>
            </a:pPr>
            <a:r>
              <a:rPr lang="en" sz="2400" dirty="0"/>
              <a:t>Scratch Programming Cards</a:t>
            </a:r>
          </a:p>
        </p:txBody>
      </p:sp>
      <p:sp>
        <p:nvSpPr>
          <p:cNvPr id="67" name="Shape 67"/>
          <p:cNvSpPr txBox="1">
            <a:spLocks noGrp="1"/>
          </p:cNvSpPr>
          <p:nvPr>
            <p:ph type="body" idx="1"/>
          </p:nvPr>
        </p:nvSpPr>
        <p:spPr>
          <a:xfrm>
            <a:off x="2449883" y="869900"/>
            <a:ext cx="3999900" cy="3416400"/>
          </a:xfrm>
          <a:prstGeom prst="rect">
            <a:avLst/>
          </a:prstGeom>
        </p:spPr>
        <p:txBody>
          <a:bodyPr lIns="91425" tIns="91425" rIns="91425" bIns="91425" anchor="t" anchorCtr="0">
            <a:noAutofit/>
          </a:bodyPr>
          <a:lstStyle/>
          <a:p>
            <a:pPr marL="457200" lvl="0" indent="-228600">
              <a:spcBef>
                <a:spcPts val="0"/>
              </a:spcBef>
              <a:buChar char="❏"/>
            </a:pPr>
            <a:r>
              <a:rPr lang="en" dirty="0"/>
              <a:t>Sequence</a:t>
            </a:r>
          </a:p>
          <a:p>
            <a:pPr marL="457200" lvl="0" indent="-228600">
              <a:spcBef>
                <a:spcPts val="0"/>
              </a:spcBef>
              <a:buChar char="❏"/>
            </a:pPr>
            <a:r>
              <a:rPr lang="en" dirty="0"/>
              <a:t>Selection </a:t>
            </a:r>
          </a:p>
          <a:p>
            <a:pPr marL="457200" lvl="0" indent="-228600">
              <a:spcBef>
                <a:spcPts val="0"/>
              </a:spcBef>
              <a:buChar char="❏"/>
            </a:pPr>
            <a:r>
              <a:rPr lang="en" dirty="0"/>
              <a:t>Repetition</a:t>
            </a:r>
          </a:p>
          <a:p>
            <a:pPr marL="457200" lvl="0" indent="-228600">
              <a:spcBef>
                <a:spcPts val="0"/>
              </a:spcBef>
              <a:buChar char="❏"/>
            </a:pPr>
            <a:r>
              <a:rPr lang="en" dirty="0"/>
              <a:t>Changing scenes</a:t>
            </a:r>
          </a:p>
          <a:p>
            <a:pPr marL="457200" lvl="0" indent="-228600">
              <a:spcBef>
                <a:spcPts val="0"/>
              </a:spcBef>
              <a:buChar char="❏"/>
            </a:pPr>
            <a:r>
              <a:rPr lang="en" dirty="0"/>
              <a:t>Hit test</a:t>
            </a:r>
          </a:p>
          <a:p>
            <a:pPr marL="457200" lvl="0" indent="-228600">
              <a:spcBef>
                <a:spcPts val="0"/>
              </a:spcBef>
              <a:buChar char="❏"/>
            </a:pPr>
            <a:r>
              <a:rPr lang="en" dirty="0"/>
              <a:t>Variables</a:t>
            </a:r>
          </a:p>
          <a:p>
            <a:pPr marL="457200" lvl="0" indent="-228600">
              <a:spcBef>
                <a:spcPts val="0"/>
              </a:spcBef>
              <a:buChar char="❏"/>
            </a:pPr>
            <a:r>
              <a:rPr lang="en" dirty="0"/>
              <a:t>Move with mouse</a:t>
            </a:r>
          </a:p>
          <a:p>
            <a:pPr marL="457200" lvl="0" indent="-228600">
              <a:spcBef>
                <a:spcPts val="0"/>
              </a:spcBef>
              <a:buChar char="❏"/>
            </a:pPr>
            <a:r>
              <a:rPr lang="en" dirty="0"/>
              <a:t>Move with keypress</a:t>
            </a:r>
          </a:p>
          <a:p>
            <a:pPr marL="457200" lvl="0" indent="-228600" rtl="0">
              <a:spcBef>
                <a:spcPts val="0"/>
              </a:spcBef>
              <a:buChar char="❏"/>
            </a:pPr>
            <a:r>
              <a:rPr lang="en" dirty="0"/>
              <a:t>Asking 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Scratch Interface</a:t>
            </a:r>
          </a:p>
        </p:txBody>
      </p:sp>
      <p:sp>
        <p:nvSpPr>
          <p:cNvPr id="78" name="Shape 78"/>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endParaRPr/>
          </a:p>
        </p:txBody>
      </p:sp>
      <p:sp>
        <p:nvSpPr>
          <p:cNvPr id="79" name="Shape 79"/>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pic>
        <p:nvPicPr>
          <p:cNvPr id="80" name="Shape 80" descr="2017-04-10_10-22-20.png"/>
          <p:cNvPicPr preferRelativeResize="0"/>
          <p:nvPr/>
        </p:nvPicPr>
        <p:blipFill>
          <a:blip r:embed="rId3">
            <a:alphaModFix/>
          </a:blip>
          <a:stretch>
            <a:fillRect/>
          </a:stretch>
        </p:blipFill>
        <p:spPr>
          <a:xfrm>
            <a:off x="0" y="39290"/>
            <a:ext cx="9144000" cy="506491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97500" y="99025"/>
            <a:ext cx="8520600" cy="572700"/>
          </a:xfrm>
          <a:prstGeom prst="rect">
            <a:avLst/>
          </a:prstGeom>
        </p:spPr>
        <p:txBody>
          <a:bodyPr lIns="91425" tIns="91425" rIns="91425" bIns="91425" anchor="t" anchorCtr="0">
            <a:noAutofit/>
          </a:bodyPr>
          <a:lstStyle/>
          <a:p>
            <a:pPr lvl="0">
              <a:spcBef>
                <a:spcPts val="0"/>
              </a:spcBef>
              <a:buNone/>
            </a:pPr>
            <a:r>
              <a:rPr lang="en" dirty="0"/>
              <a:t>Types of Blocks</a:t>
            </a:r>
          </a:p>
        </p:txBody>
      </p:sp>
      <p:sp>
        <p:nvSpPr>
          <p:cNvPr id="86" name="Shape 86"/>
          <p:cNvSpPr txBox="1">
            <a:spLocks noGrp="1"/>
          </p:cNvSpPr>
          <p:nvPr>
            <p:ph type="body" idx="1"/>
          </p:nvPr>
        </p:nvSpPr>
        <p:spPr>
          <a:xfrm>
            <a:off x="212850" y="671725"/>
            <a:ext cx="3999900" cy="1490400"/>
          </a:xfrm>
          <a:prstGeom prst="rect">
            <a:avLst/>
          </a:prstGeom>
        </p:spPr>
        <p:txBody>
          <a:bodyPr lIns="91425" tIns="91425" rIns="91425" bIns="91425" anchor="t" anchorCtr="0">
            <a:noAutofit/>
          </a:bodyPr>
          <a:lstStyle/>
          <a:p>
            <a:pPr lvl="0">
              <a:spcBef>
                <a:spcPts val="0"/>
              </a:spcBef>
              <a:buNone/>
            </a:pPr>
            <a:r>
              <a:rPr lang="en" b="1">
                <a:latin typeface="Amatic SC"/>
                <a:ea typeface="Amatic SC"/>
                <a:cs typeface="Amatic SC"/>
                <a:sym typeface="Amatic SC"/>
              </a:rPr>
              <a:t>Action Blocks</a:t>
            </a:r>
          </a:p>
          <a:p>
            <a:pPr lvl="0">
              <a:spcBef>
                <a:spcPts val="0"/>
              </a:spcBef>
              <a:buNone/>
            </a:pPr>
            <a:r>
              <a:rPr lang="en">
                <a:latin typeface="Amatic SC"/>
                <a:ea typeface="Amatic SC"/>
                <a:cs typeface="Amatic SC"/>
                <a:sym typeface="Amatic SC"/>
              </a:rPr>
              <a:t>These blocks generally perform some action and click into blocks above and below them</a:t>
            </a:r>
          </a:p>
        </p:txBody>
      </p:sp>
      <p:sp>
        <p:nvSpPr>
          <p:cNvPr id="87" name="Shape 87"/>
          <p:cNvSpPr txBox="1">
            <a:spLocks noGrp="1"/>
          </p:cNvSpPr>
          <p:nvPr>
            <p:ph type="body" idx="2"/>
          </p:nvPr>
        </p:nvSpPr>
        <p:spPr>
          <a:xfrm>
            <a:off x="4832400" y="671725"/>
            <a:ext cx="3999900" cy="1490400"/>
          </a:xfrm>
          <a:prstGeom prst="rect">
            <a:avLst/>
          </a:prstGeom>
        </p:spPr>
        <p:txBody>
          <a:bodyPr lIns="91425" tIns="91425" rIns="91425" bIns="91425" anchor="t" anchorCtr="0">
            <a:noAutofit/>
          </a:bodyPr>
          <a:lstStyle/>
          <a:p>
            <a:pPr lvl="0">
              <a:spcBef>
                <a:spcPts val="0"/>
              </a:spcBef>
              <a:buNone/>
            </a:pPr>
            <a:r>
              <a:rPr lang="en" b="1">
                <a:latin typeface="Amatic SC"/>
                <a:ea typeface="Amatic SC"/>
                <a:cs typeface="Amatic SC"/>
                <a:sym typeface="Amatic SC"/>
              </a:rPr>
              <a:t>Event Blocks</a:t>
            </a:r>
          </a:p>
          <a:p>
            <a:pPr lvl="0">
              <a:spcBef>
                <a:spcPts val="0"/>
              </a:spcBef>
              <a:buNone/>
            </a:pPr>
            <a:r>
              <a:rPr lang="en">
                <a:latin typeface="Amatic SC"/>
                <a:ea typeface="Amatic SC"/>
                <a:cs typeface="Amatic SC"/>
                <a:sym typeface="Amatic SC"/>
              </a:rPr>
              <a:t>These blocks start a program, and connect things underneath, but not above. </a:t>
            </a:r>
          </a:p>
        </p:txBody>
      </p:sp>
      <p:sp>
        <p:nvSpPr>
          <p:cNvPr id="88" name="Shape 88"/>
          <p:cNvSpPr txBox="1">
            <a:spLocks noGrp="1"/>
          </p:cNvSpPr>
          <p:nvPr>
            <p:ph type="body" idx="1"/>
          </p:nvPr>
        </p:nvSpPr>
        <p:spPr>
          <a:xfrm>
            <a:off x="311700" y="2638675"/>
            <a:ext cx="3999900" cy="1490400"/>
          </a:xfrm>
          <a:prstGeom prst="rect">
            <a:avLst/>
          </a:prstGeom>
        </p:spPr>
        <p:txBody>
          <a:bodyPr lIns="91425" tIns="91425" rIns="91425" bIns="91425" anchor="t" anchorCtr="0">
            <a:noAutofit/>
          </a:bodyPr>
          <a:lstStyle/>
          <a:p>
            <a:pPr lvl="0">
              <a:spcBef>
                <a:spcPts val="0"/>
              </a:spcBef>
              <a:buNone/>
            </a:pPr>
            <a:r>
              <a:rPr lang="en" b="1">
                <a:latin typeface="Amatic SC"/>
                <a:ea typeface="Amatic SC"/>
                <a:cs typeface="Amatic SC"/>
                <a:sym typeface="Amatic SC"/>
              </a:rPr>
              <a:t>Control Blocks</a:t>
            </a:r>
          </a:p>
          <a:p>
            <a:pPr lvl="0" rtl="0">
              <a:spcBef>
                <a:spcPts val="0"/>
              </a:spcBef>
              <a:buNone/>
            </a:pPr>
            <a:r>
              <a:rPr lang="en">
                <a:latin typeface="Amatic SC"/>
                <a:ea typeface="Amatic SC"/>
                <a:cs typeface="Amatic SC"/>
                <a:sym typeface="Amatic SC"/>
              </a:rPr>
              <a:t>These blocks allow for control of the program through control structures: Sequence, selection and Repetition. Action blocks plug into different sections of these</a:t>
            </a:r>
          </a:p>
        </p:txBody>
      </p:sp>
      <p:sp>
        <p:nvSpPr>
          <p:cNvPr id="89" name="Shape 89"/>
          <p:cNvSpPr txBox="1">
            <a:spLocks noGrp="1"/>
          </p:cNvSpPr>
          <p:nvPr>
            <p:ph type="body" idx="2"/>
          </p:nvPr>
        </p:nvSpPr>
        <p:spPr>
          <a:xfrm>
            <a:off x="5010700" y="2638675"/>
            <a:ext cx="3999900" cy="1490400"/>
          </a:xfrm>
          <a:prstGeom prst="rect">
            <a:avLst/>
          </a:prstGeom>
        </p:spPr>
        <p:txBody>
          <a:bodyPr lIns="91425" tIns="91425" rIns="91425" bIns="91425" anchor="t" anchorCtr="0">
            <a:noAutofit/>
          </a:bodyPr>
          <a:lstStyle/>
          <a:p>
            <a:pPr lvl="0">
              <a:spcBef>
                <a:spcPts val="0"/>
              </a:spcBef>
              <a:buNone/>
            </a:pPr>
            <a:r>
              <a:rPr lang="en" b="1">
                <a:latin typeface="Amatic SC"/>
                <a:ea typeface="Amatic SC"/>
                <a:cs typeface="Amatic SC"/>
                <a:sym typeface="Amatic SC"/>
              </a:rPr>
              <a:t>Data Blocks</a:t>
            </a:r>
          </a:p>
          <a:p>
            <a:pPr lvl="0" rtl="0">
              <a:spcBef>
                <a:spcPts val="0"/>
              </a:spcBef>
              <a:buNone/>
            </a:pPr>
            <a:r>
              <a:rPr lang="en">
                <a:latin typeface="Amatic SC"/>
                <a:ea typeface="Amatic SC"/>
                <a:cs typeface="Amatic SC"/>
                <a:sym typeface="Amatic SC"/>
              </a:rPr>
              <a:t>These blocks add data to your program. You might have some maths to do in your program. You would use these to import data to your program. </a:t>
            </a:r>
          </a:p>
        </p:txBody>
      </p:sp>
      <p:pic>
        <p:nvPicPr>
          <p:cNvPr id="90" name="Shape 90" descr="Screen Shot 2017-04-10 at 10.03.45 am.png"/>
          <p:cNvPicPr preferRelativeResize="0"/>
          <p:nvPr/>
        </p:nvPicPr>
        <p:blipFill>
          <a:blip r:embed="rId3">
            <a:alphaModFix/>
          </a:blip>
          <a:stretch>
            <a:fillRect/>
          </a:stretch>
        </p:blipFill>
        <p:spPr>
          <a:xfrm>
            <a:off x="5903949" y="1473175"/>
            <a:ext cx="2651336" cy="1213325"/>
          </a:xfrm>
          <a:prstGeom prst="rect">
            <a:avLst/>
          </a:prstGeom>
          <a:noFill/>
          <a:ln>
            <a:noFill/>
          </a:ln>
        </p:spPr>
      </p:pic>
      <p:pic>
        <p:nvPicPr>
          <p:cNvPr id="91" name="Shape 91" descr="Screen Shot 2017-04-10 at 10.03.59 am.png"/>
          <p:cNvPicPr preferRelativeResize="0"/>
          <p:nvPr/>
        </p:nvPicPr>
        <p:blipFill>
          <a:blip r:embed="rId4">
            <a:alphaModFix/>
          </a:blip>
          <a:stretch>
            <a:fillRect/>
          </a:stretch>
        </p:blipFill>
        <p:spPr>
          <a:xfrm>
            <a:off x="1420850" y="1473175"/>
            <a:ext cx="2134174" cy="1213329"/>
          </a:xfrm>
          <a:prstGeom prst="rect">
            <a:avLst/>
          </a:prstGeom>
          <a:noFill/>
          <a:ln>
            <a:noFill/>
          </a:ln>
        </p:spPr>
      </p:pic>
      <p:pic>
        <p:nvPicPr>
          <p:cNvPr id="92" name="Shape 92" descr="Screen Shot 2017-04-10 at 10.04.06 am.png"/>
          <p:cNvPicPr preferRelativeResize="0"/>
          <p:nvPr/>
        </p:nvPicPr>
        <p:blipFill>
          <a:blip r:embed="rId5">
            <a:alphaModFix/>
          </a:blip>
          <a:stretch>
            <a:fillRect/>
          </a:stretch>
        </p:blipFill>
        <p:spPr>
          <a:xfrm>
            <a:off x="1386299" y="3772800"/>
            <a:ext cx="2134180" cy="1274950"/>
          </a:xfrm>
          <a:prstGeom prst="rect">
            <a:avLst/>
          </a:prstGeom>
          <a:noFill/>
          <a:ln>
            <a:noFill/>
          </a:ln>
        </p:spPr>
      </p:pic>
      <p:pic>
        <p:nvPicPr>
          <p:cNvPr id="93" name="Shape 93" descr="Screen Shot 2017-04-10 at 10.04.40 am.png"/>
          <p:cNvPicPr preferRelativeResize="0"/>
          <p:nvPr/>
        </p:nvPicPr>
        <p:blipFill>
          <a:blip r:embed="rId6">
            <a:alphaModFix/>
          </a:blip>
          <a:stretch>
            <a:fillRect/>
          </a:stretch>
        </p:blipFill>
        <p:spPr>
          <a:xfrm>
            <a:off x="5903949" y="3772797"/>
            <a:ext cx="1850700" cy="127494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Sequence</a:t>
            </a:r>
          </a:p>
        </p:txBody>
      </p:sp>
      <p:pic>
        <p:nvPicPr>
          <p:cNvPr id="100" name="Shape 100" descr="Screen Shot 2017-04-10 at 10.38.18 am.png"/>
          <p:cNvPicPr preferRelativeResize="0"/>
          <p:nvPr/>
        </p:nvPicPr>
        <p:blipFill>
          <a:blip r:embed="rId3">
            <a:alphaModFix/>
          </a:blip>
          <a:stretch>
            <a:fillRect/>
          </a:stretch>
        </p:blipFill>
        <p:spPr>
          <a:xfrm>
            <a:off x="3293462" y="1400350"/>
            <a:ext cx="2093400" cy="1830350"/>
          </a:xfrm>
          <a:prstGeom prst="rect">
            <a:avLst/>
          </a:prstGeom>
          <a:noFill/>
          <a:ln>
            <a:noFill/>
          </a:ln>
        </p:spPr>
      </p:pic>
      <p:sp>
        <p:nvSpPr>
          <p:cNvPr id="101" name="Shape 101"/>
          <p:cNvSpPr txBox="1"/>
          <p:nvPr/>
        </p:nvSpPr>
        <p:spPr>
          <a:xfrm>
            <a:off x="5661725" y="1101250"/>
            <a:ext cx="2889300" cy="3549900"/>
          </a:xfrm>
          <a:prstGeom prst="rect">
            <a:avLst/>
          </a:prstGeom>
          <a:solidFill>
            <a:schemeClr val="accent6"/>
          </a:solidFill>
          <a:ln>
            <a:noFill/>
          </a:ln>
        </p:spPr>
        <p:txBody>
          <a:bodyPr lIns="91425" tIns="91425" rIns="91425" bIns="91425" anchor="t" anchorCtr="0">
            <a:noAutofit/>
          </a:bodyPr>
          <a:lstStyle/>
          <a:p>
            <a:pPr lvl="0">
              <a:spcBef>
                <a:spcPts val="0"/>
              </a:spcBef>
              <a:buNone/>
            </a:pPr>
            <a:r>
              <a:rPr lang="en" b="1"/>
              <a:t>Questions</a:t>
            </a:r>
          </a:p>
          <a:p>
            <a:pPr lvl="0" rtl="0">
              <a:spcBef>
                <a:spcPts val="0"/>
              </a:spcBef>
              <a:buNone/>
            </a:pPr>
            <a:r>
              <a:rPr lang="en"/>
              <a:t>What happens if you “unlock” one of the pieces? Wil this still work? </a:t>
            </a:r>
          </a:p>
          <a:p>
            <a:pPr lvl="0">
              <a:spcBef>
                <a:spcPts val="0"/>
              </a:spcBef>
              <a:buNone/>
            </a:pPr>
            <a:r>
              <a:rPr lang="en"/>
              <a:t>Change some of the values in each motion block. What happens? </a:t>
            </a:r>
          </a:p>
          <a:p>
            <a:pPr lvl="0">
              <a:spcBef>
                <a:spcPts val="0"/>
              </a:spcBef>
              <a:buNone/>
            </a:pPr>
            <a:r>
              <a:rPr lang="en" b="1"/>
              <a:t>Extension</a:t>
            </a:r>
          </a:p>
          <a:p>
            <a:pPr lvl="0" rtl="0">
              <a:spcBef>
                <a:spcPts val="0"/>
              </a:spcBef>
              <a:buNone/>
            </a:pPr>
            <a:r>
              <a:rPr lang="en"/>
              <a:t>Try adding some wait time between each piece. Will it still work?  What happens? </a:t>
            </a:r>
          </a:p>
          <a:p>
            <a:pPr lvl="0" rtl="0">
              <a:spcBef>
                <a:spcPts val="0"/>
              </a:spcBef>
              <a:buNone/>
            </a:pPr>
            <a:endParaRPr/>
          </a:p>
          <a:p>
            <a:pPr lvl="0" rtl="0">
              <a:spcBef>
                <a:spcPts val="0"/>
              </a:spcBef>
              <a:buNone/>
            </a:pPr>
            <a:r>
              <a:rPr lang="en"/>
              <a:t>Try changing the event block to a keypress.  What happens when you click on the flag then? How do you get the code to start working? </a:t>
            </a:r>
          </a:p>
        </p:txBody>
      </p:sp>
      <p:pic>
        <p:nvPicPr>
          <p:cNvPr id="102" name="Shape 102"/>
          <p:cNvPicPr preferRelativeResize="0"/>
          <p:nvPr/>
        </p:nvPicPr>
        <p:blipFill>
          <a:blip r:embed="rId4">
            <a:alphaModFix/>
          </a:blip>
          <a:stretch>
            <a:fillRect/>
          </a:stretch>
        </p:blipFill>
        <p:spPr>
          <a:xfrm>
            <a:off x="1147223" y="1152474"/>
            <a:ext cx="1213986" cy="374314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Selection</a:t>
            </a:r>
          </a:p>
        </p:txBody>
      </p:sp>
      <p:sp>
        <p:nvSpPr>
          <p:cNvPr id="108" name="Shape 108"/>
          <p:cNvSpPr txBox="1">
            <a:spLocks noGrp="1"/>
          </p:cNvSpPr>
          <p:nvPr>
            <p:ph type="body" idx="4294967295"/>
          </p:nvPr>
        </p:nvSpPr>
        <p:spPr>
          <a:xfrm>
            <a:off x="2708788" y="1819055"/>
            <a:ext cx="2101850" cy="2211388"/>
          </a:xfrm>
          <a:prstGeom prst="rect">
            <a:avLst/>
          </a:prstGeom>
        </p:spPr>
        <p:txBody>
          <a:bodyPr lIns="91425" tIns="91425" rIns="91425" bIns="91425" anchor="t" anchorCtr="0">
            <a:noAutofit/>
          </a:bodyPr>
          <a:lstStyle/>
          <a:p>
            <a:pPr lvl="0">
              <a:spcBef>
                <a:spcPts val="0"/>
              </a:spcBef>
              <a:buNone/>
            </a:pPr>
            <a:r>
              <a:rPr lang="en" sz="1000" dirty="0"/>
              <a:t>This code is what you need to make a selection. However, if you want to test for an event (touching mouse pointer) for the entire program, you need to add a forever loop around it, so that it runs for the entire program. </a:t>
            </a:r>
          </a:p>
        </p:txBody>
      </p:sp>
      <p:sp>
        <p:nvSpPr>
          <p:cNvPr id="109" name="Shape 109"/>
          <p:cNvSpPr txBox="1"/>
          <p:nvPr/>
        </p:nvSpPr>
        <p:spPr>
          <a:xfrm>
            <a:off x="5661725" y="1101250"/>
            <a:ext cx="2889300" cy="3549900"/>
          </a:xfrm>
          <a:prstGeom prst="rect">
            <a:avLst/>
          </a:prstGeom>
          <a:solidFill>
            <a:schemeClr val="accent6"/>
          </a:solidFill>
          <a:ln>
            <a:noFill/>
          </a:ln>
        </p:spPr>
        <p:txBody>
          <a:bodyPr lIns="91425" tIns="91425" rIns="91425" bIns="91425" anchor="t" anchorCtr="0">
            <a:noAutofit/>
          </a:bodyPr>
          <a:lstStyle/>
          <a:p>
            <a:pPr lvl="0">
              <a:spcBef>
                <a:spcPts val="0"/>
              </a:spcBef>
              <a:buNone/>
            </a:pPr>
            <a:r>
              <a:rPr lang="en" b="1"/>
              <a:t>Questions</a:t>
            </a:r>
          </a:p>
          <a:p>
            <a:pPr lvl="0">
              <a:spcBef>
                <a:spcPts val="0"/>
              </a:spcBef>
              <a:buNone/>
            </a:pPr>
            <a:r>
              <a:rPr lang="en"/>
              <a:t>Try the first program first, and click on the flag. What happens? </a:t>
            </a:r>
          </a:p>
          <a:p>
            <a:pPr lvl="0">
              <a:spcBef>
                <a:spcPts val="0"/>
              </a:spcBef>
              <a:buNone/>
            </a:pPr>
            <a:r>
              <a:rPr lang="en"/>
              <a:t>Add the forever loop around it, click on the flag and watch the script. What happens? </a:t>
            </a:r>
          </a:p>
          <a:p>
            <a:pPr lvl="0" rtl="0">
              <a:spcBef>
                <a:spcPts val="0"/>
              </a:spcBef>
              <a:buNone/>
            </a:pPr>
            <a:r>
              <a:rPr lang="en"/>
              <a:t>How can you use this information to troubleshoot programs in the future? </a:t>
            </a:r>
          </a:p>
          <a:p>
            <a:pPr lvl="0" rtl="0">
              <a:spcBef>
                <a:spcPts val="0"/>
              </a:spcBef>
              <a:buNone/>
            </a:pPr>
            <a:r>
              <a:rPr lang="en" b="1"/>
              <a:t>Extension</a:t>
            </a:r>
          </a:p>
          <a:p>
            <a:pPr lvl="0" rtl="0">
              <a:spcBef>
                <a:spcPts val="0"/>
              </a:spcBef>
              <a:buNone/>
            </a:pPr>
            <a:r>
              <a:rPr lang="en"/>
              <a:t>Try the if-then-else block to make the program do something if it’s touching the mouse, and something else when it’s not. </a:t>
            </a:r>
          </a:p>
        </p:txBody>
      </p:sp>
      <p:pic>
        <p:nvPicPr>
          <p:cNvPr id="110" name="Shape 110" descr="Screen Shot 2017-04-10 at 10.51.35 am.png"/>
          <p:cNvPicPr preferRelativeResize="0"/>
          <p:nvPr/>
        </p:nvPicPr>
        <p:blipFill>
          <a:blip r:embed="rId3">
            <a:alphaModFix/>
          </a:blip>
          <a:stretch>
            <a:fillRect/>
          </a:stretch>
        </p:blipFill>
        <p:spPr>
          <a:xfrm>
            <a:off x="3521825" y="340850"/>
            <a:ext cx="2100325" cy="1437424"/>
          </a:xfrm>
          <a:prstGeom prst="rect">
            <a:avLst/>
          </a:prstGeom>
          <a:noFill/>
          <a:ln>
            <a:noFill/>
          </a:ln>
        </p:spPr>
      </p:pic>
      <p:pic>
        <p:nvPicPr>
          <p:cNvPr id="111" name="Shape 111" descr="Screen Shot 2017-04-10 at 10.51.50 am.png"/>
          <p:cNvPicPr preferRelativeResize="0"/>
          <p:nvPr/>
        </p:nvPicPr>
        <p:blipFill>
          <a:blip r:embed="rId4">
            <a:alphaModFix/>
          </a:blip>
          <a:stretch>
            <a:fillRect/>
          </a:stretch>
        </p:blipFill>
        <p:spPr>
          <a:xfrm>
            <a:off x="3521825" y="3310675"/>
            <a:ext cx="1987774" cy="1523718"/>
          </a:xfrm>
          <a:prstGeom prst="rect">
            <a:avLst/>
          </a:prstGeom>
          <a:noFill/>
          <a:ln>
            <a:noFill/>
          </a:ln>
        </p:spPr>
      </p:pic>
      <p:pic>
        <p:nvPicPr>
          <p:cNvPr id="112" name="Shape 112"/>
          <p:cNvPicPr preferRelativeResize="0"/>
          <p:nvPr/>
        </p:nvPicPr>
        <p:blipFill>
          <a:blip r:embed="rId5">
            <a:alphaModFix/>
          </a:blip>
          <a:stretch>
            <a:fillRect/>
          </a:stretch>
        </p:blipFill>
        <p:spPr>
          <a:xfrm>
            <a:off x="799374" y="1058712"/>
            <a:ext cx="1869839" cy="38209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Repitition</a:t>
            </a:r>
          </a:p>
        </p:txBody>
      </p:sp>
      <p:sp>
        <p:nvSpPr>
          <p:cNvPr id="118" name="Shape 118"/>
          <p:cNvSpPr txBox="1">
            <a:spLocks noGrp="1"/>
          </p:cNvSpPr>
          <p:nvPr>
            <p:ph type="body" idx="4294967295"/>
          </p:nvPr>
        </p:nvSpPr>
        <p:spPr>
          <a:xfrm>
            <a:off x="310474" y="1101250"/>
            <a:ext cx="2384425" cy="3416300"/>
          </a:xfrm>
          <a:prstGeom prst="rect">
            <a:avLst/>
          </a:prstGeom>
        </p:spPr>
        <p:txBody>
          <a:bodyPr lIns="91425" tIns="91425" rIns="91425" bIns="91425" anchor="t" anchorCtr="0">
            <a:noAutofit/>
          </a:bodyPr>
          <a:lstStyle/>
          <a:p>
            <a:pPr lvl="0">
              <a:spcBef>
                <a:spcPts val="0"/>
              </a:spcBef>
              <a:buNone/>
            </a:pPr>
            <a:r>
              <a:rPr lang="en" sz="1000" dirty="0"/>
              <a:t>You have already used the forever loop in the previous card, but there are other types of loops. </a:t>
            </a:r>
          </a:p>
        </p:txBody>
      </p:sp>
      <p:sp>
        <p:nvSpPr>
          <p:cNvPr id="119" name="Shape 119"/>
          <p:cNvSpPr txBox="1"/>
          <p:nvPr/>
        </p:nvSpPr>
        <p:spPr>
          <a:xfrm>
            <a:off x="5661725" y="1101250"/>
            <a:ext cx="2889300" cy="3549900"/>
          </a:xfrm>
          <a:prstGeom prst="rect">
            <a:avLst/>
          </a:prstGeom>
          <a:solidFill>
            <a:schemeClr val="accent6"/>
          </a:solidFill>
          <a:ln>
            <a:noFill/>
          </a:ln>
        </p:spPr>
        <p:txBody>
          <a:bodyPr lIns="91425" tIns="91425" rIns="91425" bIns="91425" anchor="t" anchorCtr="0">
            <a:noAutofit/>
          </a:bodyPr>
          <a:lstStyle/>
          <a:p>
            <a:pPr lvl="0" rtl="0">
              <a:spcBef>
                <a:spcPts val="0"/>
              </a:spcBef>
              <a:buNone/>
            </a:pPr>
            <a:r>
              <a:rPr lang="en" b="1"/>
              <a:t>Questions</a:t>
            </a:r>
          </a:p>
          <a:p>
            <a:pPr lvl="0">
              <a:spcBef>
                <a:spcPts val="0"/>
              </a:spcBef>
              <a:buNone/>
            </a:pPr>
            <a:r>
              <a:rPr lang="en"/>
              <a:t>What is the difference between repeat and repeat until? </a:t>
            </a:r>
          </a:p>
          <a:p>
            <a:pPr lvl="0" rtl="0">
              <a:spcBef>
                <a:spcPts val="0"/>
              </a:spcBef>
              <a:buNone/>
            </a:pPr>
            <a:endParaRPr/>
          </a:p>
          <a:p>
            <a:pPr lvl="0" rtl="0">
              <a:spcBef>
                <a:spcPts val="0"/>
              </a:spcBef>
              <a:buNone/>
            </a:pPr>
            <a:r>
              <a:rPr lang="en" b="1"/>
              <a:t>Extension</a:t>
            </a:r>
          </a:p>
          <a:p>
            <a:pPr lvl="0" rtl="0">
              <a:spcBef>
                <a:spcPts val="0"/>
              </a:spcBef>
              <a:buNone/>
            </a:pPr>
            <a:r>
              <a:rPr lang="en"/>
              <a:t>Can you put a selection block inside a repeat block? What happens? </a:t>
            </a:r>
          </a:p>
        </p:txBody>
      </p:sp>
      <p:pic>
        <p:nvPicPr>
          <p:cNvPr id="120" name="Shape 120" descr="Screen Shot 2017-04-10 at 11.33.47 am.png"/>
          <p:cNvPicPr preferRelativeResize="0"/>
          <p:nvPr/>
        </p:nvPicPr>
        <p:blipFill>
          <a:blip r:embed="rId3">
            <a:alphaModFix/>
          </a:blip>
          <a:stretch>
            <a:fillRect/>
          </a:stretch>
        </p:blipFill>
        <p:spPr>
          <a:xfrm>
            <a:off x="3280391" y="600075"/>
            <a:ext cx="1795850" cy="1995399"/>
          </a:xfrm>
          <a:prstGeom prst="rect">
            <a:avLst/>
          </a:prstGeom>
          <a:noFill/>
          <a:ln>
            <a:noFill/>
          </a:ln>
        </p:spPr>
      </p:pic>
      <p:pic>
        <p:nvPicPr>
          <p:cNvPr id="121" name="Shape 121" descr="Screen Shot 2017-04-10 at 11.34.04 am.png"/>
          <p:cNvPicPr preferRelativeResize="0"/>
          <p:nvPr/>
        </p:nvPicPr>
        <p:blipFill>
          <a:blip r:embed="rId4">
            <a:alphaModFix/>
          </a:blip>
          <a:stretch>
            <a:fillRect/>
          </a:stretch>
        </p:blipFill>
        <p:spPr>
          <a:xfrm>
            <a:off x="2847300" y="2768099"/>
            <a:ext cx="2662024" cy="1800781"/>
          </a:xfrm>
          <a:prstGeom prst="rect">
            <a:avLst/>
          </a:prstGeom>
          <a:noFill/>
          <a:ln>
            <a:noFill/>
          </a:ln>
        </p:spPr>
      </p:pic>
      <p:pic>
        <p:nvPicPr>
          <p:cNvPr id="122" name="Shape 122"/>
          <p:cNvPicPr preferRelativeResize="0"/>
          <p:nvPr/>
        </p:nvPicPr>
        <p:blipFill>
          <a:blip r:embed="rId5">
            <a:alphaModFix/>
          </a:blip>
          <a:stretch>
            <a:fillRect/>
          </a:stretch>
        </p:blipFill>
        <p:spPr>
          <a:xfrm>
            <a:off x="786602" y="1964725"/>
            <a:ext cx="1433373" cy="298139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a:t>Move with mouse</a:t>
            </a:r>
          </a:p>
        </p:txBody>
      </p:sp>
      <p:sp>
        <p:nvSpPr>
          <p:cNvPr id="129" name="Shape 129"/>
          <p:cNvSpPr txBox="1"/>
          <p:nvPr/>
        </p:nvSpPr>
        <p:spPr>
          <a:xfrm>
            <a:off x="5661725" y="1101250"/>
            <a:ext cx="2889300" cy="3549900"/>
          </a:xfrm>
          <a:prstGeom prst="rect">
            <a:avLst/>
          </a:prstGeom>
          <a:solidFill>
            <a:schemeClr val="accent6"/>
          </a:solidFill>
          <a:ln>
            <a:noFill/>
          </a:ln>
        </p:spPr>
        <p:txBody>
          <a:bodyPr lIns="91425" tIns="91425" rIns="91425" bIns="91425" anchor="t" anchorCtr="0">
            <a:noAutofit/>
          </a:bodyPr>
          <a:lstStyle/>
          <a:p>
            <a:pPr lvl="0">
              <a:spcBef>
                <a:spcPts val="0"/>
              </a:spcBef>
              <a:buNone/>
            </a:pPr>
            <a:r>
              <a:rPr lang="en" b="1"/>
              <a:t>Questions</a:t>
            </a:r>
          </a:p>
          <a:p>
            <a:pPr lvl="0" rtl="0">
              <a:spcBef>
                <a:spcPts val="0"/>
              </a:spcBef>
              <a:buNone/>
            </a:pPr>
            <a:r>
              <a:rPr lang="en"/>
              <a:t>What happens when you click the flag? Move your mouse around the screen. What happens? </a:t>
            </a:r>
          </a:p>
          <a:p>
            <a:pPr lvl="0">
              <a:spcBef>
                <a:spcPts val="0"/>
              </a:spcBef>
              <a:buNone/>
            </a:pPr>
            <a:endParaRPr b="1"/>
          </a:p>
          <a:p>
            <a:pPr lvl="0">
              <a:spcBef>
                <a:spcPts val="0"/>
              </a:spcBef>
              <a:buNone/>
            </a:pPr>
            <a:r>
              <a:rPr lang="en" b="1"/>
              <a:t>Extension</a:t>
            </a:r>
          </a:p>
          <a:p>
            <a:pPr lvl="0">
              <a:spcBef>
                <a:spcPts val="0"/>
              </a:spcBef>
              <a:buNone/>
            </a:pPr>
            <a:r>
              <a:rPr lang="en"/>
              <a:t>Try having two sprites where one is controlled by mouse and one by keyboard. </a:t>
            </a:r>
          </a:p>
          <a:p>
            <a:pPr lvl="0" rtl="0">
              <a:spcBef>
                <a:spcPts val="0"/>
              </a:spcBef>
              <a:buNone/>
            </a:pPr>
            <a:r>
              <a:rPr lang="en"/>
              <a:t>Try integrating a mouse move with a hit test. </a:t>
            </a:r>
          </a:p>
          <a:p>
            <a:pPr lvl="0" rtl="0">
              <a:spcBef>
                <a:spcPts val="0"/>
              </a:spcBef>
              <a:buNone/>
            </a:pPr>
            <a:endParaRPr/>
          </a:p>
          <a:p>
            <a:pPr lvl="0" rtl="0">
              <a:spcBef>
                <a:spcPts val="0"/>
              </a:spcBef>
              <a:buNone/>
            </a:pPr>
            <a:endParaRPr/>
          </a:p>
          <a:p>
            <a:pPr lvl="0" rtl="0">
              <a:spcBef>
                <a:spcPts val="0"/>
              </a:spcBef>
              <a:buNone/>
            </a:pPr>
            <a:endParaRPr/>
          </a:p>
        </p:txBody>
      </p:sp>
      <p:pic>
        <p:nvPicPr>
          <p:cNvPr id="130" name="Shape 130" descr="Screen Shot 2017-04-10 at 12.29.20 pm.png"/>
          <p:cNvPicPr preferRelativeResize="0"/>
          <p:nvPr/>
        </p:nvPicPr>
        <p:blipFill>
          <a:blip r:embed="rId3">
            <a:alphaModFix/>
          </a:blip>
          <a:stretch>
            <a:fillRect/>
          </a:stretch>
        </p:blipFill>
        <p:spPr>
          <a:xfrm>
            <a:off x="3075425" y="1177450"/>
            <a:ext cx="2447250" cy="1575474"/>
          </a:xfrm>
          <a:prstGeom prst="rect">
            <a:avLst/>
          </a:prstGeom>
          <a:noFill/>
          <a:ln>
            <a:noFill/>
          </a:ln>
        </p:spPr>
      </p:pic>
      <p:pic>
        <p:nvPicPr>
          <p:cNvPr id="131" name="Shape 131" descr="Blank Diagram - Page 1 (5).png"/>
          <p:cNvPicPr preferRelativeResize="0"/>
          <p:nvPr/>
        </p:nvPicPr>
        <p:blipFill>
          <a:blip r:embed="rId4">
            <a:alphaModFix/>
          </a:blip>
          <a:stretch>
            <a:fillRect/>
          </a:stretch>
        </p:blipFill>
        <p:spPr>
          <a:xfrm>
            <a:off x="918287" y="1101249"/>
            <a:ext cx="1518565" cy="39660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Move with key press</a:t>
            </a:r>
          </a:p>
        </p:txBody>
      </p:sp>
      <p:sp>
        <p:nvSpPr>
          <p:cNvPr id="137" name="Shape 13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txBox="1"/>
          <p:nvPr/>
        </p:nvSpPr>
        <p:spPr>
          <a:xfrm>
            <a:off x="5661725" y="1152475"/>
            <a:ext cx="2889300" cy="3549900"/>
          </a:xfrm>
          <a:prstGeom prst="rect">
            <a:avLst/>
          </a:prstGeom>
          <a:solidFill>
            <a:schemeClr val="accent6"/>
          </a:solidFill>
          <a:ln>
            <a:noFill/>
          </a:ln>
        </p:spPr>
        <p:txBody>
          <a:bodyPr lIns="91425" tIns="91425" rIns="91425" bIns="91425" anchor="t" anchorCtr="0">
            <a:noAutofit/>
          </a:bodyPr>
          <a:lstStyle/>
          <a:p>
            <a:pPr lvl="0">
              <a:spcBef>
                <a:spcPts val="0"/>
              </a:spcBef>
              <a:buNone/>
            </a:pPr>
            <a:r>
              <a:rPr lang="en" b="1"/>
              <a:t>Questions</a:t>
            </a:r>
          </a:p>
          <a:p>
            <a:pPr lvl="0" rtl="0">
              <a:spcBef>
                <a:spcPts val="0"/>
              </a:spcBef>
              <a:buNone/>
            </a:pPr>
            <a:r>
              <a:rPr lang="en"/>
              <a:t>Why do we move in negative and positive numbers? </a:t>
            </a:r>
            <a:br>
              <a:rPr lang="en"/>
            </a:br>
            <a:r>
              <a:rPr lang="en"/>
              <a:t>Draw a cartesian grid in your books. Label which direction is up down, left and right. Imagine this as a circle, starting at 0 at the top, and label the directions around the circle. </a:t>
            </a:r>
          </a:p>
          <a:p>
            <a:pPr lvl="0">
              <a:spcBef>
                <a:spcPts val="0"/>
              </a:spcBef>
              <a:buNone/>
            </a:pPr>
            <a:r>
              <a:rPr lang="en" b="1"/>
              <a:t>Extension</a:t>
            </a:r>
          </a:p>
          <a:p>
            <a:pPr lvl="0" rtl="0">
              <a:spcBef>
                <a:spcPts val="0"/>
              </a:spcBef>
              <a:buNone/>
            </a:pPr>
            <a:r>
              <a:rPr lang="en"/>
              <a:t>It’s important that the if statements are nested exactly as they are pictured left. What happens if you nest the if statements in a different way? Why is this? </a:t>
            </a:r>
          </a:p>
          <a:p>
            <a:pPr lvl="0" rtl="0">
              <a:spcBef>
                <a:spcPts val="0"/>
              </a:spcBef>
              <a:buNone/>
            </a:pPr>
            <a:endParaRPr/>
          </a:p>
          <a:p>
            <a:pPr lvl="0" rtl="0">
              <a:spcBef>
                <a:spcPts val="0"/>
              </a:spcBef>
              <a:buNone/>
            </a:pPr>
            <a:endParaRPr/>
          </a:p>
          <a:p>
            <a:pPr lvl="0" rtl="0">
              <a:spcBef>
                <a:spcPts val="0"/>
              </a:spcBef>
              <a:buNone/>
            </a:pPr>
            <a:endParaRPr/>
          </a:p>
        </p:txBody>
      </p:sp>
      <p:pic>
        <p:nvPicPr>
          <p:cNvPr id="139" name="Shape 139" descr="Screen Shot 2017-04-10 at 3.51.49 pm.png"/>
          <p:cNvPicPr preferRelativeResize="0"/>
          <p:nvPr/>
        </p:nvPicPr>
        <p:blipFill>
          <a:blip r:embed="rId3">
            <a:alphaModFix/>
          </a:blip>
          <a:stretch>
            <a:fillRect/>
          </a:stretch>
        </p:blipFill>
        <p:spPr>
          <a:xfrm>
            <a:off x="3128604" y="1017724"/>
            <a:ext cx="2533119" cy="3991025"/>
          </a:xfrm>
          <a:prstGeom prst="rect">
            <a:avLst/>
          </a:prstGeom>
          <a:noFill/>
          <a:ln>
            <a:noFill/>
          </a:ln>
        </p:spPr>
      </p:pic>
      <p:pic>
        <p:nvPicPr>
          <p:cNvPr id="140" name="Shape 140" descr="Blank Diagram - Page 1 (6).png"/>
          <p:cNvPicPr preferRelativeResize="0"/>
          <p:nvPr/>
        </p:nvPicPr>
        <p:blipFill>
          <a:blip r:embed="rId4">
            <a:alphaModFix/>
          </a:blip>
          <a:stretch>
            <a:fillRect/>
          </a:stretch>
        </p:blipFill>
        <p:spPr>
          <a:xfrm>
            <a:off x="103200" y="1868948"/>
            <a:ext cx="2942424" cy="2288574"/>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932</Words>
  <Application>Microsoft Office PowerPoint</Application>
  <PresentationFormat>On-screen Show (16:9)</PresentationFormat>
  <Paragraphs>101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Alfa Slab One</vt:lpstr>
      <vt:lpstr>Arial</vt:lpstr>
      <vt:lpstr>Proxima Nova</vt:lpstr>
      <vt:lpstr>Amatic SC</vt:lpstr>
      <vt:lpstr>gameday</vt:lpstr>
      <vt:lpstr>Scratch Programming Cards</vt:lpstr>
      <vt:lpstr>Scratch Programming Cards</vt:lpstr>
      <vt:lpstr>Scratch Interface</vt:lpstr>
      <vt:lpstr>Types of Blocks</vt:lpstr>
      <vt:lpstr>Sequence</vt:lpstr>
      <vt:lpstr>Selection</vt:lpstr>
      <vt:lpstr>Repitition</vt:lpstr>
      <vt:lpstr>Move with mouse</vt:lpstr>
      <vt:lpstr>Move with key press</vt:lpstr>
      <vt:lpstr>Hit Test</vt:lpstr>
      <vt:lpstr>Variables</vt:lpstr>
      <vt:lpstr>Asking Questions</vt:lpstr>
      <vt:lpstr>Changing scenes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Scratch Programming Cards</dc:title>
  <dc:creator>Richards, Martin</dc:creator>
  <cp:lastModifiedBy>Len, Vanessa</cp:lastModifiedBy>
  <cp:revision>5</cp:revision>
  <dcterms:modified xsi:type="dcterms:W3CDTF">2017-05-02T06:47:04Z</dcterms:modified>
</cp:coreProperties>
</file>