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embeddedFontLst>
    <p:embeddedFont>
      <p:font typeface="Roboto" panose="02000000000000000000" pitchFamily="2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9" roundtripDataSignature="AMtx7mgOnOcaGl71c/s3gdFrjZRHUBN+E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786" autoAdjust="0"/>
  </p:normalViewPr>
  <p:slideViewPr>
    <p:cSldViewPr snapToGrid="0">
      <p:cViewPr varScale="1">
        <p:scale>
          <a:sx n="29" d="100"/>
          <a:sy n="29" d="100"/>
        </p:scale>
        <p:origin x="86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23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428531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dirty="0"/>
              <a:t>Focus on each stage.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dirty="0"/>
              <a:t>Discuss the requirements.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dirty="0"/>
              <a:t>Work through how to formulate a sequence of steps that can be used to play the game </a:t>
            </a:r>
            <a:r>
              <a:rPr lang="en-AU" dirty="0" err="1"/>
              <a:t>Kolap</a:t>
            </a:r>
            <a:r>
              <a:rPr lang="en-AU" dirty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dirty="0"/>
              <a:t>Focus on each stage.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dirty="0"/>
              <a:t>Discuss the requirements.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dirty="0"/>
              <a:t>Work through how to formulate a sequence of steps that can be used to play the game </a:t>
            </a:r>
            <a:r>
              <a:rPr lang="en-AU" dirty="0" err="1"/>
              <a:t>kolap</a:t>
            </a:r>
            <a:r>
              <a:rPr lang="en-AU" dirty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dirty="0"/>
              <a:t>Focus on each stage.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dirty="0"/>
              <a:t>Discuss the requirements.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dirty="0"/>
              <a:t>Work through how to formulate a sequence of steps that can be used to play the game </a:t>
            </a:r>
            <a:r>
              <a:rPr lang="en-AU" dirty="0" err="1"/>
              <a:t>kolap</a:t>
            </a:r>
            <a:r>
              <a:rPr lang="en-AU" dirty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dirty="0"/>
              <a:t>This is an example of iteration then branching using if/then statements.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dirty="0"/>
              <a:t>Focus on each stage.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dirty="0"/>
              <a:t>Discuss the requirements.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dirty="0"/>
              <a:t>Work through how to formulate a sequence of steps that can be used to play the game </a:t>
            </a:r>
            <a:r>
              <a:rPr lang="en-AU" dirty="0" err="1"/>
              <a:t>kolap</a:t>
            </a:r>
            <a:r>
              <a:rPr lang="en-AU" dirty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dirty="0"/>
              <a:t>This is an opportunity to discuss branching and how we use If/then statements. </a:t>
            </a:r>
            <a:endParaRPr dirty="0"/>
          </a:p>
        </p:txBody>
      </p:sp>
      <p:sp>
        <p:nvSpPr>
          <p:cNvPr id="118" name="Google Shape;11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Focus on each stage.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Discuss the requirements.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Work through how to formulate a sequence of steps that can be used to play the game </a:t>
            </a:r>
            <a:r>
              <a:rPr lang="en-GB" dirty="0" err="1"/>
              <a:t>kolap</a:t>
            </a:r>
            <a:r>
              <a:rPr lang="en-GB" dirty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This is an opportunity to discuss branching and how we use If/then statements.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7" name="Google Shape;12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You may want to use this sample flow chart for</a:t>
            </a:r>
            <a:r>
              <a:rPr lang="en-GB" baseline="0" dirty="0"/>
              <a:t> students to follow.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aseline="0" dirty="0"/>
              <a:t>Run through the steps with a student role playing player 1 following the steps.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aseline="0" dirty="0"/>
              <a:t>What happens when player 1 finishes?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baseline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7" name="Google Shape;12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You may want to use this sample flow chart for</a:t>
            </a:r>
            <a:r>
              <a:rPr lang="en-GB" baseline="0" dirty="0"/>
              <a:t> students to follow.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aseline="0" dirty="0"/>
              <a:t>How can it be improved? (You could have repeat until for the 4 throws)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aseline="0" dirty="0"/>
              <a:t>What is missing? (Comparing scores.) Does the score equal 20? Continue until a player reaches a score of 20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7" name="Google Shape;12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8A93A9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A93A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A93A9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A93A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A93A9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A93A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A93A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A93A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A93A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A93A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A93A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A93A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A93A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A93A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A93A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A93A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A93A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A93A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8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A93A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A93A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A93A9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A93A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A93A9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A93A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A93A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A93A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A93A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A93A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A93A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A93A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A93A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A93A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A93A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A93A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A93A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A93A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6" name="Google Shape;66;p1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1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7"/>
          <p:cNvPicPr preferRelativeResize="0"/>
          <p:nvPr/>
        </p:nvPicPr>
        <p:blipFill rotWithShape="1">
          <a:blip r:embed="rId13">
            <a:alphaModFix/>
          </a:blip>
          <a:srcRect t="14696" b="68134"/>
          <a:stretch/>
        </p:blipFill>
        <p:spPr>
          <a:xfrm>
            <a:off x="1" y="1973"/>
            <a:ext cx="9144000" cy="8483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7" descr="Digital Technologies Hub logo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85397" y="140020"/>
            <a:ext cx="2153446" cy="57224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7"/>
          <p:cNvSpPr txBox="1"/>
          <p:nvPr/>
        </p:nvSpPr>
        <p:spPr>
          <a:xfrm>
            <a:off x="339841" y="6437586"/>
            <a:ext cx="8767575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Digital Technologies Hub is brought to you by the Australian Government Department of Education. Creative Commons Attribution 4.0, unless otherwise indicated. </a:t>
            </a:r>
            <a:endParaRPr/>
          </a:p>
        </p:txBody>
      </p:sp>
      <p:pic>
        <p:nvPicPr>
          <p:cNvPr id="13" name="Google Shape;13;p7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7258177" y="6472055"/>
            <a:ext cx="485775" cy="18097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AU" sz="4800" dirty="0">
                <a:solidFill>
                  <a:srgbClr val="444746"/>
                </a:solidFill>
                <a:latin typeface="Roboto"/>
                <a:ea typeface="Roboto"/>
                <a:cs typeface="Roboto"/>
                <a:sym typeface="Roboto"/>
              </a:rPr>
              <a:t>First Nations Australian instructive games</a:t>
            </a:r>
            <a:endParaRPr sz="11500" dirty="0"/>
          </a:p>
        </p:txBody>
      </p:sp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A93A9"/>
              </a:buClr>
              <a:buSzPts val="3200"/>
              <a:buNone/>
            </a:pPr>
            <a:r>
              <a:rPr lang="en-AU" dirty="0"/>
              <a:t>Creating an algorithm for the game </a:t>
            </a:r>
            <a:r>
              <a:rPr lang="en-AU" dirty="0" err="1"/>
              <a:t>Kolap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>
            <a:spLocks noGrp="1"/>
          </p:cNvSpPr>
          <p:nvPr>
            <p:ph type="title"/>
          </p:nvPr>
        </p:nvSpPr>
        <p:spPr>
          <a:xfrm>
            <a:off x="2483768" y="0"/>
            <a:ext cx="6480720" cy="580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AU">
                <a:solidFill>
                  <a:schemeClr val="lt1"/>
                </a:solidFill>
              </a:rPr>
              <a:t>Creating an algorithm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4" name="Google Shape;94;p2"/>
          <p:cNvSpPr txBox="1">
            <a:spLocks noGrp="1"/>
          </p:cNvSpPr>
          <p:nvPr>
            <p:ph type="body" idx="1"/>
          </p:nvPr>
        </p:nvSpPr>
        <p:spPr>
          <a:xfrm>
            <a:off x="457200" y="1854994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AU" dirty="0"/>
              <a:t>Getting ready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AU" b="0" dirty="0"/>
              <a:t>Requirements</a:t>
            </a:r>
            <a:endParaRPr b="0" dirty="0"/>
          </a:p>
        </p:txBody>
      </p:sp>
      <p:sp>
        <p:nvSpPr>
          <p:cNvPr id="95" name="Google Shape;95;p2"/>
          <p:cNvSpPr txBox="1">
            <a:spLocks noGrp="1"/>
          </p:cNvSpPr>
          <p:nvPr>
            <p:ph type="body" idx="2"/>
          </p:nvPr>
        </p:nvSpPr>
        <p:spPr>
          <a:xfrm>
            <a:off x="457200" y="2719161"/>
            <a:ext cx="4040188" cy="2027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 dirty="0"/>
              <a:t>Start line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 dirty="0"/>
              <a:t>Target 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 dirty="0"/>
              <a:t>Bean bags (</a:t>
            </a:r>
            <a:r>
              <a:rPr lang="en-AU" dirty="0" err="1"/>
              <a:t>kolaps</a:t>
            </a:r>
            <a:r>
              <a:rPr lang="en-AU" dirty="0"/>
              <a:t>)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 dirty="0"/>
              <a:t>Two players</a:t>
            </a:r>
            <a:endParaRPr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sp>
        <p:nvSpPr>
          <p:cNvPr id="96" name="Google Shape;96;p2"/>
          <p:cNvSpPr txBox="1">
            <a:spLocks noGrp="1"/>
          </p:cNvSpPr>
          <p:nvPr>
            <p:ph type="body" idx="3"/>
          </p:nvPr>
        </p:nvSpPr>
        <p:spPr>
          <a:xfrm>
            <a:off x="4645025" y="1854994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AU" dirty="0"/>
              <a:t>Instructions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AU" b="0" dirty="0"/>
              <a:t>Formulating an algorithm</a:t>
            </a:r>
            <a:endParaRPr b="0" dirty="0"/>
          </a:p>
        </p:txBody>
      </p:sp>
      <p:sp>
        <p:nvSpPr>
          <p:cNvPr id="97" name="Google Shape;97;p2"/>
          <p:cNvSpPr txBox="1">
            <a:spLocks noGrp="1"/>
          </p:cNvSpPr>
          <p:nvPr>
            <p:ph type="body" idx="4"/>
          </p:nvPr>
        </p:nvSpPr>
        <p:spPr>
          <a:xfrm>
            <a:off x="4572000" y="2719161"/>
            <a:ext cx="4041775" cy="2201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 dirty="0"/>
              <a:t>Start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 dirty="0"/>
              <a:t>Place the target mat on the ground.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 dirty="0"/>
              <a:t>Each player stands behind a line.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>
            <a:spLocks noGrp="1"/>
          </p:cNvSpPr>
          <p:nvPr>
            <p:ph type="title"/>
          </p:nvPr>
        </p:nvSpPr>
        <p:spPr>
          <a:xfrm>
            <a:off x="2483768" y="0"/>
            <a:ext cx="6480720" cy="580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AU" dirty="0">
                <a:solidFill>
                  <a:schemeClr val="lt1"/>
                </a:solidFill>
              </a:rPr>
              <a:t>Score set up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103" name="Google Shape;103;p3"/>
          <p:cNvSpPr txBox="1">
            <a:spLocks noGrp="1"/>
          </p:cNvSpPr>
          <p:nvPr>
            <p:ph type="body" idx="1"/>
          </p:nvPr>
        </p:nvSpPr>
        <p:spPr>
          <a:xfrm>
            <a:off x="492919" y="1854994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AU" dirty="0"/>
              <a:t>Score set up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AU" b="0" dirty="0"/>
              <a:t>Requirements</a:t>
            </a:r>
            <a:endParaRPr dirty="0"/>
          </a:p>
        </p:txBody>
      </p:sp>
      <p:sp>
        <p:nvSpPr>
          <p:cNvPr id="104" name="Google Shape;104;p3"/>
          <p:cNvSpPr txBox="1">
            <a:spLocks noGrp="1"/>
          </p:cNvSpPr>
          <p:nvPr>
            <p:ph type="body" idx="2"/>
          </p:nvPr>
        </p:nvSpPr>
        <p:spPr>
          <a:xfrm>
            <a:off x="381000" y="2801937"/>
            <a:ext cx="4040188" cy="1254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 dirty="0"/>
              <a:t>Scoreboard with player name/team name and initial score</a:t>
            </a:r>
            <a:endParaRPr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sp>
        <p:nvSpPr>
          <p:cNvPr id="105" name="Google Shape;105;p3"/>
          <p:cNvSpPr txBox="1">
            <a:spLocks noGrp="1"/>
          </p:cNvSpPr>
          <p:nvPr>
            <p:ph type="body" idx="3"/>
          </p:nvPr>
        </p:nvSpPr>
        <p:spPr>
          <a:xfrm>
            <a:off x="4609306" y="2275342"/>
            <a:ext cx="4041775" cy="248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AU" dirty="0"/>
              <a:t>Instructions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AU" b="0" dirty="0"/>
              <a:t>Formulating an algorithm</a:t>
            </a:r>
          </a:p>
        </p:txBody>
      </p:sp>
      <p:sp>
        <p:nvSpPr>
          <p:cNvPr id="106" name="Google Shape;106;p3"/>
          <p:cNvSpPr txBox="1">
            <a:spLocks noGrp="1"/>
          </p:cNvSpPr>
          <p:nvPr>
            <p:ph type="body" idx="4"/>
          </p:nvPr>
        </p:nvSpPr>
        <p:spPr>
          <a:xfrm>
            <a:off x="4609306" y="2915104"/>
            <a:ext cx="4041775" cy="1537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 dirty="0"/>
              <a:t>Both players start with a score of 0.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"/>
          <p:cNvSpPr txBox="1">
            <a:spLocks noGrp="1"/>
          </p:cNvSpPr>
          <p:nvPr>
            <p:ph type="title"/>
          </p:nvPr>
        </p:nvSpPr>
        <p:spPr>
          <a:xfrm>
            <a:off x="2483768" y="0"/>
            <a:ext cx="6480720" cy="580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AU" dirty="0">
                <a:solidFill>
                  <a:schemeClr val="lt1"/>
                </a:solidFill>
              </a:rPr>
              <a:t>Taking turns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112" name="Google Shape;112;p4"/>
          <p:cNvSpPr txBox="1">
            <a:spLocks noGrp="1"/>
          </p:cNvSpPr>
          <p:nvPr>
            <p:ph type="body" idx="1"/>
          </p:nvPr>
        </p:nvSpPr>
        <p:spPr>
          <a:xfrm>
            <a:off x="457200" y="1854994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AU" dirty="0"/>
              <a:t>Turns and attempts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AU" b="0" dirty="0"/>
              <a:t>Requirements</a:t>
            </a:r>
            <a:endParaRPr dirty="0"/>
          </a:p>
        </p:txBody>
      </p:sp>
      <p:sp>
        <p:nvSpPr>
          <p:cNvPr id="113" name="Google Shape;113;p4"/>
          <p:cNvSpPr txBox="1">
            <a:spLocks noGrp="1"/>
          </p:cNvSpPr>
          <p:nvPr>
            <p:ph type="body" idx="2"/>
          </p:nvPr>
        </p:nvSpPr>
        <p:spPr>
          <a:xfrm>
            <a:off x="381000" y="2773589"/>
            <a:ext cx="4040188" cy="1994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 dirty="0"/>
              <a:t>Players take turns: Player A goes first, then Player B. 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 dirty="0"/>
              <a:t>Each player has 4 chances to throw the bean bag (</a:t>
            </a:r>
            <a:r>
              <a:rPr lang="en-AU" dirty="0" err="1"/>
              <a:t>kolap</a:t>
            </a:r>
            <a:r>
              <a:rPr lang="en-AU" dirty="0"/>
              <a:t>).</a:t>
            </a:r>
            <a:endParaRPr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idx="3"/>
          </p:nvPr>
        </p:nvSpPr>
        <p:spPr>
          <a:xfrm>
            <a:off x="4645025" y="1854994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AU" dirty="0"/>
              <a:t>Instructions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AU" b="0" dirty="0"/>
              <a:t>Formulating an algorithm</a:t>
            </a:r>
          </a:p>
        </p:txBody>
      </p:sp>
      <p:sp>
        <p:nvSpPr>
          <p:cNvPr id="115" name="Google Shape;115;p4"/>
          <p:cNvSpPr txBox="1">
            <a:spLocks noGrp="1"/>
          </p:cNvSpPr>
          <p:nvPr>
            <p:ph type="body" idx="4"/>
          </p:nvPr>
        </p:nvSpPr>
        <p:spPr>
          <a:xfrm>
            <a:off x="4645025" y="2494756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 dirty="0"/>
              <a:t>Start with Player A.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 dirty="0"/>
              <a:t>[Player A throws a bean bag (</a:t>
            </a:r>
            <a:r>
              <a:rPr lang="en-AU" dirty="0" err="1"/>
              <a:t>kolap</a:t>
            </a:r>
            <a:r>
              <a:rPr lang="en-AU" dirty="0"/>
              <a:t>).] Repeat 4 times.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 dirty="0"/>
              <a:t>Is Player A finished? </a:t>
            </a:r>
            <a:r>
              <a:rPr lang="en-AU" b="1" dirty="0"/>
              <a:t>IF</a:t>
            </a:r>
            <a:r>
              <a:rPr lang="en-AU" dirty="0"/>
              <a:t> Yes, </a:t>
            </a:r>
            <a:r>
              <a:rPr lang="en-AU" b="1" dirty="0"/>
              <a:t>THEN</a:t>
            </a:r>
            <a:r>
              <a:rPr lang="en-AU" dirty="0"/>
              <a:t> it’s Player B’s turn.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 dirty="0"/>
              <a:t>[Player B throws a bean bag (</a:t>
            </a:r>
            <a:r>
              <a:rPr lang="en-AU" dirty="0" err="1"/>
              <a:t>kolap</a:t>
            </a:r>
            <a:r>
              <a:rPr lang="en-AU" dirty="0"/>
              <a:t>).] Repeat 4 times. 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 dirty="0"/>
              <a:t>Is Player B finished? </a:t>
            </a:r>
            <a:r>
              <a:rPr lang="en-AU" b="1" dirty="0"/>
              <a:t>IF</a:t>
            </a:r>
            <a:r>
              <a:rPr lang="en-AU" dirty="0"/>
              <a:t> Yes, </a:t>
            </a:r>
            <a:r>
              <a:rPr lang="en-AU" b="1" dirty="0"/>
              <a:t>THEN</a:t>
            </a:r>
            <a:r>
              <a:rPr lang="en-AU" dirty="0"/>
              <a:t> it’s Player A’s turn.</a:t>
            </a:r>
            <a:endParaRPr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 txBox="1">
            <a:spLocks noGrp="1"/>
          </p:cNvSpPr>
          <p:nvPr>
            <p:ph type="title"/>
          </p:nvPr>
        </p:nvSpPr>
        <p:spPr>
          <a:xfrm>
            <a:off x="2483768" y="0"/>
            <a:ext cx="6480720" cy="580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AU" dirty="0">
                <a:solidFill>
                  <a:schemeClr val="lt1"/>
                </a:solidFill>
              </a:rPr>
              <a:t>Turns and scoreboard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121" name="Google Shape;121;p5"/>
          <p:cNvSpPr txBox="1">
            <a:spLocks noGrp="1"/>
          </p:cNvSpPr>
          <p:nvPr>
            <p:ph type="body" idx="1"/>
          </p:nvPr>
        </p:nvSpPr>
        <p:spPr>
          <a:xfrm>
            <a:off x="457200" y="1850799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AU" dirty="0"/>
              <a:t>Player’s turn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AU" b="0" dirty="0"/>
              <a:t>Requirements</a:t>
            </a:r>
            <a:endParaRPr dirty="0"/>
          </a:p>
        </p:txBody>
      </p:sp>
      <p:sp>
        <p:nvSpPr>
          <p:cNvPr id="122" name="Google Shape;122;p5"/>
          <p:cNvSpPr txBox="1">
            <a:spLocks noGrp="1"/>
          </p:cNvSpPr>
          <p:nvPr>
            <p:ph type="body" idx="2"/>
          </p:nvPr>
        </p:nvSpPr>
        <p:spPr>
          <a:xfrm>
            <a:off x="406627" y="2601686"/>
            <a:ext cx="4040188" cy="17657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 dirty="0"/>
              <a:t>Scoreboard with player name/team name initial score</a:t>
            </a:r>
            <a:endParaRPr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sp>
        <p:nvSpPr>
          <p:cNvPr id="123" name="Google Shape;123;p5"/>
          <p:cNvSpPr txBox="1">
            <a:spLocks noGrp="1"/>
          </p:cNvSpPr>
          <p:nvPr>
            <p:ph type="body" idx="3"/>
          </p:nvPr>
        </p:nvSpPr>
        <p:spPr>
          <a:xfrm>
            <a:off x="4645025" y="1850799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AU" dirty="0"/>
              <a:t>Instructions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AU" b="0" dirty="0"/>
              <a:t>Formulating an algorithm</a:t>
            </a:r>
          </a:p>
        </p:txBody>
      </p:sp>
      <p:sp>
        <p:nvSpPr>
          <p:cNvPr id="124" name="Google Shape;124;p5"/>
          <p:cNvSpPr txBox="1">
            <a:spLocks noGrp="1"/>
          </p:cNvSpPr>
          <p:nvPr>
            <p:ph type="body" idx="4"/>
          </p:nvPr>
        </p:nvSpPr>
        <p:spPr>
          <a:xfrm>
            <a:off x="4645025" y="2490561"/>
            <a:ext cx="4041775" cy="2669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 dirty="0"/>
              <a:t>When it’s your turn, toss the bean bag. 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 b="1" dirty="0"/>
              <a:t>IF</a:t>
            </a:r>
            <a:r>
              <a:rPr lang="en-AU" dirty="0"/>
              <a:t> it fully lands on the mat, </a:t>
            </a:r>
            <a:r>
              <a:rPr lang="en-AU" b="1" dirty="0"/>
              <a:t>THEN</a:t>
            </a:r>
            <a:r>
              <a:rPr lang="en-AU" dirty="0"/>
              <a:t> add one point to your score.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 b="1" dirty="0"/>
              <a:t>ELSE</a:t>
            </a:r>
            <a:r>
              <a:rPr lang="en-AU" dirty="0"/>
              <a:t> (if it doesn’t land on the mat), don’t add a point.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"/>
          <p:cNvSpPr txBox="1">
            <a:spLocks noGrp="1"/>
          </p:cNvSpPr>
          <p:nvPr>
            <p:ph type="title"/>
          </p:nvPr>
        </p:nvSpPr>
        <p:spPr>
          <a:xfrm>
            <a:off x="2483768" y="0"/>
            <a:ext cx="6480720" cy="580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AU" dirty="0">
                <a:solidFill>
                  <a:schemeClr val="lt1"/>
                </a:solidFill>
              </a:rPr>
              <a:t>Updating the score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130" name="Google Shape;130;p6"/>
          <p:cNvSpPr txBox="1">
            <a:spLocks noGrp="1"/>
          </p:cNvSpPr>
          <p:nvPr>
            <p:ph type="body" idx="1"/>
          </p:nvPr>
        </p:nvSpPr>
        <p:spPr>
          <a:xfrm>
            <a:off x="395536" y="1124744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AU"/>
              <a:t>Score updates</a:t>
            </a:r>
            <a:endParaRPr/>
          </a:p>
        </p:txBody>
      </p:sp>
      <p:sp>
        <p:nvSpPr>
          <p:cNvPr id="131" name="Google Shape;131;p6"/>
          <p:cNvSpPr txBox="1">
            <a:spLocks noGrp="1"/>
          </p:cNvSpPr>
          <p:nvPr>
            <p:ph type="body" idx="2"/>
          </p:nvPr>
        </p:nvSpPr>
        <p:spPr>
          <a:xfrm>
            <a:off x="395536" y="1916832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 dirty="0"/>
              <a:t>Scoreboard with player name/team name initial score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 dirty="0"/>
              <a:t>Add one point to player score </a:t>
            </a:r>
            <a:r>
              <a:rPr lang="en-AU" b="1" dirty="0"/>
              <a:t>IF</a:t>
            </a:r>
            <a:r>
              <a:rPr lang="en-AU" dirty="0"/>
              <a:t> the land a bean bag (</a:t>
            </a:r>
            <a:r>
              <a:rPr lang="en-AU" dirty="0" err="1"/>
              <a:t>kolap</a:t>
            </a:r>
            <a:r>
              <a:rPr lang="en-AU" dirty="0"/>
              <a:t>) fully on the mat. 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 dirty="0"/>
              <a:t>Is it a winning score? </a:t>
            </a:r>
            <a:endParaRPr dirty="0"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sp>
        <p:nvSpPr>
          <p:cNvPr id="132" name="Google Shape;132;p6"/>
          <p:cNvSpPr txBox="1">
            <a:spLocks noGrp="1"/>
          </p:cNvSpPr>
          <p:nvPr>
            <p:ph type="body" idx="3"/>
          </p:nvPr>
        </p:nvSpPr>
        <p:spPr>
          <a:xfrm>
            <a:off x="4834069" y="1445645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AU" dirty="0"/>
              <a:t>Instructions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AU" b="0" dirty="0"/>
              <a:t>Formulating an algorithm</a:t>
            </a:r>
          </a:p>
        </p:txBody>
      </p:sp>
      <p:sp>
        <p:nvSpPr>
          <p:cNvPr id="133" name="Google Shape;133;p6"/>
          <p:cNvSpPr txBox="1">
            <a:spLocks noGrp="1"/>
          </p:cNvSpPr>
          <p:nvPr>
            <p:ph type="body" idx="4"/>
          </p:nvPr>
        </p:nvSpPr>
        <p:spPr>
          <a:xfrm>
            <a:off x="4572000" y="2276687"/>
            <a:ext cx="4041775" cy="22735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 dirty="0"/>
              <a:t>Is the total score = 20? </a:t>
            </a:r>
            <a:r>
              <a:rPr lang="en-AU" b="1" dirty="0"/>
              <a:t>IF</a:t>
            </a:r>
            <a:r>
              <a:rPr lang="en-AU" dirty="0"/>
              <a:t> Yes, stop the game. The Winner is the Player who is first to reach 20 points.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AU" b="1" dirty="0"/>
              <a:t>ELSE</a:t>
            </a:r>
            <a:r>
              <a:rPr lang="en-AU" dirty="0"/>
              <a:t> continue to play. 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"/>
          <p:cNvSpPr txBox="1">
            <a:spLocks noGrp="1"/>
          </p:cNvSpPr>
          <p:nvPr>
            <p:ph type="title"/>
          </p:nvPr>
        </p:nvSpPr>
        <p:spPr>
          <a:xfrm>
            <a:off x="2494278" y="73572"/>
            <a:ext cx="6480720" cy="580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AU" sz="4000" dirty="0">
                <a:solidFill>
                  <a:schemeClr val="lt1"/>
                </a:solidFill>
              </a:rPr>
              <a:t>Sample flowchart one player</a:t>
            </a:r>
            <a:endParaRPr sz="4000" dirty="0">
              <a:solidFill>
                <a:schemeClr val="lt1"/>
              </a:solidFill>
            </a:endParaRPr>
          </a:p>
        </p:txBody>
      </p:sp>
      <p:pic>
        <p:nvPicPr>
          <p:cNvPr id="6" name="Picture 5" descr="Flow chart of one player steps in throwing a kolap 4 times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"/>
          <a:stretch/>
        </p:blipFill>
        <p:spPr>
          <a:xfrm>
            <a:off x="2511972" y="998483"/>
            <a:ext cx="3605048" cy="5276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96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"/>
          <p:cNvSpPr txBox="1">
            <a:spLocks noGrp="1"/>
          </p:cNvSpPr>
          <p:nvPr>
            <p:ph type="title"/>
          </p:nvPr>
        </p:nvSpPr>
        <p:spPr>
          <a:xfrm>
            <a:off x="2483768" y="0"/>
            <a:ext cx="6480720" cy="580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AU" sz="4000" dirty="0">
                <a:solidFill>
                  <a:schemeClr val="lt1"/>
                </a:solidFill>
              </a:rPr>
              <a:t>Sample flowchart two players</a:t>
            </a:r>
            <a:endParaRPr sz="4000" dirty="0">
              <a:solidFill>
                <a:schemeClr val="lt1"/>
              </a:solidFill>
            </a:endParaRPr>
          </a:p>
        </p:txBody>
      </p:sp>
      <p:pic>
        <p:nvPicPr>
          <p:cNvPr id="2" name="Picture 1" descr="Flow chart of two player's steps in throwing a kolap 4 times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45"/>
          <a:stretch/>
        </p:blipFill>
        <p:spPr>
          <a:xfrm>
            <a:off x="798787" y="883260"/>
            <a:ext cx="6968358" cy="5288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369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1F497D"/>
      </a:dk1>
      <a:lt1>
        <a:srgbClr val="FFFFFF"/>
      </a:lt1>
      <a:dk2>
        <a:srgbClr val="548DD4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595</Words>
  <Application>Microsoft Office PowerPoint</Application>
  <PresentationFormat>On-screen Show (4:3)</PresentationFormat>
  <Paragraphs>79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Arial</vt:lpstr>
      <vt:lpstr>Roboto</vt:lpstr>
      <vt:lpstr>Office Theme</vt:lpstr>
      <vt:lpstr>First Nations Australian instructive games</vt:lpstr>
      <vt:lpstr>Creating an algorithm </vt:lpstr>
      <vt:lpstr>Score set up</vt:lpstr>
      <vt:lpstr>Taking turns</vt:lpstr>
      <vt:lpstr>Turns and scoreboard</vt:lpstr>
      <vt:lpstr>Updating the score</vt:lpstr>
      <vt:lpstr>Sample flowchart one player</vt:lpstr>
      <vt:lpstr>Sample flowchart two players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Nations Australian instructive games</dc:title>
  <dc:creator>Martin</dc:creator>
  <cp:lastModifiedBy>Martin Richards</cp:lastModifiedBy>
  <cp:revision>5</cp:revision>
  <dcterms:created xsi:type="dcterms:W3CDTF">2023-10-11T21:00:06Z</dcterms:created>
  <dcterms:modified xsi:type="dcterms:W3CDTF">2024-02-20T23:08:09Z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13c403f-62ba-48c5-b221-2519db7cca50_Enabled">
    <vt:lpwstr>true</vt:lpwstr>
  </property>
  <property fmtid="{D5CDD505-2E9C-101B-9397-08002B2CF9AE}" pid="3" name="MSIP_Label_513c403f-62ba-48c5-b221-2519db7cca50_SetDate">
    <vt:lpwstr>2023-10-16T06:08:06Z</vt:lpwstr>
  </property>
  <property fmtid="{D5CDD505-2E9C-101B-9397-08002B2CF9AE}" pid="4" name="MSIP_Label_513c403f-62ba-48c5-b221-2519db7cca50_Method">
    <vt:lpwstr>Standard</vt:lpwstr>
  </property>
  <property fmtid="{D5CDD505-2E9C-101B-9397-08002B2CF9AE}" pid="5" name="MSIP_Label_513c403f-62ba-48c5-b221-2519db7cca50_Name">
    <vt:lpwstr>OFFICIAL</vt:lpwstr>
  </property>
  <property fmtid="{D5CDD505-2E9C-101B-9397-08002B2CF9AE}" pid="6" name="MSIP_Label_513c403f-62ba-48c5-b221-2519db7cca50_SiteId">
    <vt:lpwstr>6cf76a3a-a824-4270-9200-3d71673ec678</vt:lpwstr>
  </property>
  <property fmtid="{D5CDD505-2E9C-101B-9397-08002B2CF9AE}" pid="7" name="MSIP_Label_513c403f-62ba-48c5-b221-2519db7cca50_ActionId">
    <vt:lpwstr>dc51e088-19ca-4301-a603-f3f8cfaac998</vt:lpwstr>
  </property>
  <property fmtid="{D5CDD505-2E9C-101B-9397-08002B2CF9AE}" pid="8" name="MSIP_Label_513c403f-62ba-48c5-b221-2519db7cca50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OFFICIAL</vt:lpwstr>
  </property>
</Properties>
</file>