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qui Stone" initials="J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92DE"/>
    <a:srgbClr val="2C4D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3" autoAdjust="0"/>
    <p:restoredTop sz="86467" autoAdjust="0"/>
  </p:normalViewPr>
  <p:slideViewPr>
    <p:cSldViewPr>
      <p:cViewPr varScale="1">
        <p:scale>
          <a:sx n="75" d="100"/>
          <a:sy n="75" d="100"/>
        </p:scale>
        <p:origin x="132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ish Wilson" userId="1a8d7cc3620296f7" providerId="LiveId" clId="{9F81BB2A-4A7E-4D33-891C-32E32AF953FF}"/>
    <pc:docChg chg="custSel modSld">
      <pc:chgData name="Trish Wilson" userId="1a8d7cc3620296f7" providerId="LiveId" clId="{9F81BB2A-4A7E-4D33-891C-32E32AF953FF}" dt="2024-06-10T00:22:59.772" v="1" actId="313"/>
      <pc:docMkLst>
        <pc:docMk/>
      </pc:docMkLst>
      <pc:sldChg chg="modSp mod">
        <pc:chgData name="Trish Wilson" userId="1a8d7cc3620296f7" providerId="LiveId" clId="{9F81BB2A-4A7E-4D33-891C-32E32AF953FF}" dt="2024-06-10T00:22:59.772" v="1" actId="313"/>
        <pc:sldMkLst>
          <pc:docMk/>
          <pc:sldMk cId="3580237041" sldId="276"/>
        </pc:sldMkLst>
        <pc:spChg chg="mod">
          <ac:chgData name="Trish Wilson" userId="1a8d7cc3620296f7" providerId="LiveId" clId="{9F81BB2A-4A7E-4D33-891C-32E32AF953FF}" dt="2024-06-10T00:22:59.772" v="1" actId="313"/>
          <ac:spMkLst>
            <pc:docMk/>
            <pc:sldMk cId="3580237041" sldId="276"/>
            <ac:spMk id="2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8B248-E55A-4DD8-BEE2-9700F2E56F57}" type="datetimeFigureOut">
              <a:rPr lang="en-AU" smtClean="0"/>
              <a:t>10/06/2024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46022-5EFC-420F-9BD1-E3D3928367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2664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Font typeface="Arial" panose="020F0502020204030204" pitchFamily="34" charset="0"/>
              <a:buChar char="•"/>
            </a:pPr>
            <a:endParaRPr lang="en-AU" dirty="0">
              <a:cs typeface="Calibri"/>
            </a:endParaRPr>
          </a:p>
          <a:p>
            <a:pPr marL="342900" marR="0" lvl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AutoNum type="arabicPeriod"/>
              <a:tabLst/>
              <a:defRPr/>
            </a:pPr>
            <a:endParaRPr lang="en-AU" sz="1800" dirty="0">
              <a:effectLst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>
              <a:effectLst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6241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10/06/2024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508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10/06/2024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069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10/06/2024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163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10/06/2024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59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10/06/2024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983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10/06/2024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514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10/06/2024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633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10/06/2024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9357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10/06/2024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087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10/06/2024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600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10/06/2024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319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01D05-F2DC-4AAF-A6BD-8F409B0FA68D}" type="datetimeFigureOut">
              <a:rPr lang="en-AU" smtClean="0"/>
              <a:t>10/06/2024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FC3E3E-6476-014F-42D0-D0BF11D0892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296537" y="63500"/>
            <a:ext cx="58578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2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30210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134"/>
          <a:stretch/>
        </p:blipFill>
        <p:spPr bwMode="auto">
          <a:xfrm>
            <a:off x="1" y="1"/>
            <a:ext cx="9144000" cy="764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Digital Technologies Hub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76" y="116632"/>
            <a:ext cx="1925444" cy="511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3203848" y="80072"/>
            <a:ext cx="5658081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" sz="3200" dirty="0">
                <a:solidFill>
                  <a:schemeClr val="bg1"/>
                </a:solidFill>
              </a:rPr>
              <a:t>Summary of flowchart symbols</a:t>
            </a:r>
            <a:endParaRPr lang="en-AU" sz="3200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grpSp>
        <p:nvGrpSpPr>
          <p:cNvPr id="7" name="Group 6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11" name="TextBox 10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  <p:sp>
        <p:nvSpPr>
          <p:cNvPr id="13" name="Google Shape;61;p13"/>
          <p:cNvSpPr txBox="1">
            <a:spLocks/>
          </p:cNvSpPr>
          <p:nvPr/>
        </p:nvSpPr>
        <p:spPr>
          <a:xfrm>
            <a:off x="799333" y="1059568"/>
            <a:ext cx="3154200" cy="38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r>
              <a:rPr lang="en-AU" sz="1200" dirty="0"/>
              <a:t>The start and end points of the program.</a:t>
            </a:r>
          </a:p>
        </p:txBody>
      </p:sp>
      <p:sp>
        <p:nvSpPr>
          <p:cNvPr id="14" name="Google Shape;62;p13" descr="Input shape "/>
          <p:cNvSpPr/>
          <p:nvPr/>
        </p:nvSpPr>
        <p:spPr>
          <a:xfrm>
            <a:off x="249733" y="2622798"/>
            <a:ext cx="507900" cy="443200"/>
          </a:xfrm>
          <a:prstGeom prst="parallelogram">
            <a:avLst>
              <a:gd name="adj" fmla="val 25000"/>
            </a:avLst>
          </a:prstGeom>
          <a:solidFill>
            <a:srgbClr val="BD92DE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" name="Google Shape;63;p13" descr="Start shape is a rectangle"/>
          <p:cNvSpPr/>
          <p:nvPr/>
        </p:nvSpPr>
        <p:spPr>
          <a:xfrm>
            <a:off x="299833" y="1069048"/>
            <a:ext cx="407700" cy="443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" name="Google Shape;64;p13" descr="Rectangle shape for a process"/>
          <p:cNvSpPr/>
          <p:nvPr/>
        </p:nvSpPr>
        <p:spPr>
          <a:xfrm>
            <a:off x="299833" y="3821888"/>
            <a:ext cx="407700" cy="399200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" name="Google Shape;65;p13" descr="Diamond shape used to represent a decision "/>
          <p:cNvSpPr/>
          <p:nvPr/>
        </p:nvSpPr>
        <p:spPr>
          <a:xfrm>
            <a:off x="197683" y="4766047"/>
            <a:ext cx="548700" cy="524800"/>
          </a:xfrm>
          <a:prstGeom prst="diamond">
            <a:avLst/>
          </a:prstGeom>
          <a:solidFill>
            <a:srgbClr val="81D4FA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" name="Google Shape;66;p13"/>
          <p:cNvSpPr txBox="1">
            <a:spLocks/>
          </p:cNvSpPr>
          <p:nvPr/>
        </p:nvSpPr>
        <p:spPr>
          <a:xfrm>
            <a:off x="799333" y="2449376"/>
            <a:ext cx="3715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-AU" sz="1200" dirty="0"/>
              <a:t>The program needs to input information or output something. This could be from the user typing something in or displaying text on the screen.</a:t>
            </a:r>
          </a:p>
        </p:txBody>
      </p:sp>
      <p:sp>
        <p:nvSpPr>
          <p:cNvPr id="19" name="Google Shape;67;p13"/>
          <p:cNvSpPr txBox="1">
            <a:spLocks/>
          </p:cNvSpPr>
          <p:nvPr/>
        </p:nvSpPr>
        <p:spPr>
          <a:xfrm>
            <a:off x="749233" y="3769191"/>
            <a:ext cx="3715200" cy="4518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r>
              <a:rPr lang="en-AU" sz="1200" dirty="0"/>
              <a:t>The program performs an action or calculation.</a:t>
            </a:r>
          </a:p>
        </p:txBody>
      </p:sp>
      <p:sp>
        <p:nvSpPr>
          <p:cNvPr id="20" name="Google Shape;68;p13"/>
          <p:cNvSpPr txBox="1">
            <a:spLocks/>
          </p:cNvSpPr>
          <p:nvPr/>
        </p:nvSpPr>
        <p:spPr>
          <a:xfrm>
            <a:off x="805137" y="4790663"/>
            <a:ext cx="3315900" cy="5105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-AU" sz="1200" dirty="0"/>
              <a:t>The program is making a True/False decision. The program checks if the input is 'yes' </a:t>
            </a:r>
            <a:r>
              <a:rPr lang="en-AU" sz="1200"/>
              <a:t>or 'no’.</a:t>
            </a:r>
            <a:endParaRPr lang="en-AU" sz="1200" dirty="0"/>
          </a:p>
        </p:txBody>
      </p:sp>
      <p:cxnSp>
        <p:nvCxnSpPr>
          <p:cNvPr id="6" name="Straight Arrow Connector 5" descr="Arrow"/>
          <p:cNvCxnSpPr/>
          <p:nvPr/>
        </p:nvCxnSpPr>
        <p:spPr>
          <a:xfrm>
            <a:off x="149112" y="2052464"/>
            <a:ext cx="60852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Google Shape;61;p13"/>
          <p:cNvSpPr txBox="1">
            <a:spLocks/>
          </p:cNvSpPr>
          <p:nvPr/>
        </p:nvSpPr>
        <p:spPr>
          <a:xfrm>
            <a:off x="842574" y="1823064"/>
            <a:ext cx="3425535" cy="38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r>
              <a:rPr lang="en-AU" sz="1200" dirty="0"/>
              <a:t>The arrow shows data flow through the program.</a:t>
            </a:r>
          </a:p>
        </p:txBody>
      </p:sp>
      <p:grpSp>
        <p:nvGrpSpPr>
          <p:cNvPr id="23" name="Google Shape;69;p13" descr="Flowchart showing how a player in basketball takes a shot and if ball goes in add a point if not try again. "/>
          <p:cNvGrpSpPr/>
          <p:nvPr/>
        </p:nvGrpSpPr>
        <p:grpSpPr>
          <a:xfrm>
            <a:off x="5580112" y="932231"/>
            <a:ext cx="2952328" cy="5266080"/>
            <a:chOff x="5223900" y="228264"/>
            <a:chExt cx="3551375" cy="4697177"/>
          </a:xfrm>
        </p:grpSpPr>
        <p:cxnSp>
          <p:nvCxnSpPr>
            <p:cNvPr id="25" name="Google Shape;73;p13"/>
            <p:cNvCxnSpPr>
              <a:endCxn id="39" idx="0"/>
            </p:cNvCxnSpPr>
            <p:nvPr/>
          </p:nvCxnSpPr>
          <p:spPr>
            <a:xfrm>
              <a:off x="6058650" y="1505202"/>
              <a:ext cx="0" cy="245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6" name="Google Shape;75;p13"/>
            <p:cNvCxnSpPr>
              <a:stCxn id="38" idx="4"/>
              <a:endCxn id="33" idx="0"/>
            </p:cNvCxnSpPr>
            <p:nvPr/>
          </p:nvCxnSpPr>
          <p:spPr>
            <a:xfrm>
              <a:off x="6058650" y="4298252"/>
              <a:ext cx="0" cy="210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7" name="Google Shape;78;p13"/>
            <p:cNvCxnSpPr>
              <a:stCxn id="39" idx="2"/>
              <a:endCxn id="34" idx="0"/>
            </p:cNvCxnSpPr>
            <p:nvPr/>
          </p:nvCxnSpPr>
          <p:spPr>
            <a:xfrm>
              <a:off x="6058650" y="2338119"/>
              <a:ext cx="0" cy="2616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8" name="Google Shape;80;p13"/>
            <p:cNvCxnSpPr>
              <a:stCxn id="34" idx="2"/>
              <a:endCxn id="38" idx="0"/>
            </p:cNvCxnSpPr>
            <p:nvPr/>
          </p:nvCxnSpPr>
          <p:spPr>
            <a:xfrm>
              <a:off x="6058650" y="3435161"/>
              <a:ext cx="0" cy="2400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9" name="Google Shape;81;p13"/>
            <p:cNvSpPr txBox="1"/>
            <p:nvPr/>
          </p:nvSpPr>
          <p:spPr>
            <a:xfrm>
              <a:off x="6425627" y="2618275"/>
              <a:ext cx="744573" cy="33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Roboto"/>
                  <a:ea typeface="Roboto"/>
                  <a:cs typeface="Roboto"/>
                  <a:sym typeface="Roboto"/>
                </a:rPr>
                <a:t>Yes</a:t>
              </a:r>
              <a:endParaRPr sz="12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0" name="Google Shape;82;p13"/>
            <p:cNvSpPr txBox="1"/>
            <p:nvPr/>
          </p:nvSpPr>
          <p:spPr>
            <a:xfrm>
              <a:off x="6093978" y="3348668"/>
              <a:ext cx="944622" cy="33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Roboto"/>
                  <a:ea typeface="Roboto"/>
                  <a:cs typeface="Roboto"/>
                  <a:sym typeface="Roboto"/>
                </a:rPr>
                <a:t>No</a:t>
              </a:r>
              <a:endParaRPr sz="12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1" name="Google Shape;71;p13"/>
            <p:cNvSpPr/>
            <p:nvPr/>
          </p:nvSpPr>
          <p:spPr>
            <a:xfrm>
              <a:off x="5223900" y="228264"/>
              <a:ext cx="1669500" cy="4173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Start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3" name="Google Shape;77;p13"/>
            <p:cNvSpPr/>
            <p:nvPr/>
          </p:nvSpPr>
          <p:spPr>
            <a:xfrm>
              <a:off x="5223900" y="4508141"/>
              <a:ext cx="1669500" cy="4173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End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4" name="Google Shape;79;p13"/>
            <p:cNvSpPr/>
            <p:nvPr/>
          </p:nvSpPr>
          <p:spPr>
            <a:xfrm>
              <a:off x="5223900" y="2599661"/>
              <a:ext cx="1669500" cy="835500"/>
            </a:xfrm>
            <a:prstGeom prst="diamond">
              <a:avLst/>
            </a:prstGeom>
            <a:solidFill>
              <a:srgbClr val="81D4FA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Roboto"/>
                  <a:ea typeface="Roboto"/>
                  <a:cs typeface="Roboto"/>
                  <a:sym typeface="Roboto"/>
                </a:rPr>
                <a:t>Did the ball go in?</a:t>
              </a:r>
              <a:endParaRPr sz="12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35" name="Google Shape;83;p13"/>
            <p:cNvCxnSpPr>
              <a:stCxn id="34" idx="3"/>
              <a:endCxn id="37" idx="5"/>
            </p:cNvCxnSpPr>
            <p:nvPr/>
          </p:nvCxnSpPr>
          <p:spPr>
            <a:xfrm>
              <a:off x="6893400" y="3017411"/>
              <a:ext cx="290400" cy="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6" name="Google Shape;85;p13"/>
            <p:cNvCxnSpPr>
              <a:stCxn id="37" idx="4"/>
              <a:endCxn id="38" idx="2"/>
            </p:cNvCxnSpPr>
            <p:nvPr/>
          </p:nvCxnSpPr>
          <p:spPr>
            <a:xfrm rot="5400000">
              <a:off x="7049075" y="3095402"/>
              <a:ext cx="657900" cy="1125000"/>
            </a:xfrm>
            <a:prstGeom prst="bentConnector2">
              <a:avLst/>
            </a:prstGeom>
            <a:noFill/>
            <a:ln w="19050" cap="flat" cmpd="sng">
              <a:solidFill>
                <a:srgbClr val="595959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7" name="Google Shape;84;p13"/>
            <p:cNvSpPr/>
            <p:nvPr/>
          </p:nvSpPr>
          <p:spPr>
            <a:xfrm>
              <a:off x="7105775" y="2705852"/>
              <a:ext cx="1669500" cy="623100"/>
            </a:xfrm>
            <a:prstGeom prst="parallelogram">
              <a:avLst>
                <a:gd name="adj" fmla="val 25000"/>
              </a:avLst>
            </a:prstGeom>
            <a:solidFill>
              <a:srgbClr val="BD92D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Display “Great you scored 2 points”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8" name="Google Shape;76;p13"/>
            <p:cNvSpPr/>
            <p:nvPr/>
          </p:nvSpPr>
          <p:spPr>
            <a:xfrm>
              <a:off x="5223900" y="3675152"/>
              <a:ext cx="1669500" cy="623100"/>
            </a:xfrm>
            <a:prstGeom prst="parallelogram">
              <a:avLst>
                <a:gd name="adj" fmla="val 25000"/>
              </a:avLst>
            </a:prstGeom>
            <a:solidFill>
              <a:srgbClr val="BD92D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“Try again!”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9" name="Google Shape;74;p13"/>
            <p:cNvSpPr/>
            <p:nvPr/>
          </p:nvSpPr>
          <p:spPr>
            <a:xfrm>
              <a:off x="5223900" y="1751019"/>
              <a:ext cx="1669500" cy="587100"/>
            </a:xfrm>
            <a:prstGeom prst="rect">
              <a:avLst/>
            </a:prstGeom>
            <a:solidFill>
              <a:schemeClr val="accent6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Roboto"/>
                  <a:ea typeface="Roboto"/>
                  <a:cs typeface="Roboto"/>
                  <a:sym typeface="Roboto"/>
                </a:rPr>
                <a:t>Player takes a shot at the hoop</a:t>
              </a:r>
              <a:endParaRPr sz="12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41" name="Google Shape;74;p13"/>
          <p:cNvSpPr/>
          <p:nvPr/>
        </p:nvSpPr>
        <p:spPr>
          <a:xfrm>
            <a:off x="5580112" y="1676613"/>
            <a:ext cx="1387888" cy="658207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Roboto"/>
                <a:ea typeface="Roboto"/>
                <a:cs typeface="Roboto"/>
                <a:sym typeface="Roboto"/>
              </a:rPr>
              <a:t>Player gets a basketball</a:t>
            </a:r>
            <a:endParaRPr sz="1200" dirty="0"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42" name="Google Shape;73;p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62390" y="1441368"/>
            <a:ext cx="0" cy="27545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580237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ff236c08-9611-4854-a4bb-16d44b7327b6" xsi:nil="true"/>
    <lcf76f155ced4ddcb4097134ff3c332f xmlns="ff236c08-9611-4854-a4bb-16d44b7327b6">
      <Terms xmlns="http://schemas.microsoft.com/office/infopath/2007/PartnerControls"/>
    </lcf76f155ced4ddcb4097134ff3c332f>
    <TaxCatchAll xmlns="64eff3df-e3d6-48ed-978f-45ff2564090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0856600FD2D4391AFDDFCF33A69BD" ma:contentTypeVersion="19" ma:contentTypeDescription="Create a new document." ma:contentTypeScope="" ma:versionID="e39b5eb3708ccab1ed6e63c44a6ae965">
  <xsd:schema xmlns:xsd="http://www.w3.org/2001/XMLSchema" xmlns:xs="http://www.w3.org/2001/XMLSchema" xmlns:p="http://schemas.microsoft.com/office/2006/metadata/properties" xmlns:ns2="64eff3df-e3d6-48ed-978f-45ff25640900" xmlns:ns3="ff236c08-9611-4854-a4bb-16d44b7327b6" targetNamespace="http://schemas.microsoft.com/office/2006/metadata/properties" ma:root="true" ma:fieldsID="c02f4a560dbdabc0115429e529d2fd1b" ns2:_="" ns3:_="">
    <xsd:import namespace="64eff3df-e3d6-48ed-978f-45ff25640900"/>
    <xsd:import namespace="ff236c08-9611-4854-a4bb-16d44b732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ff3df-e3d6-48ed-978f-45ff256409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267be2-ffe6-46cd-94d9-2cfd9b1e6422}" ma:internalName="TaxCatchAll" ma:showField="CatchAllData" ma:web="64eff3df-e3d6-48ed-978f-45ff25640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36c08-9611-4854-a4bb-16d44b732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20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7212af-5298-4b34-9fde-95afa33fa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CA1162-EDE3-4418-A58E-45E9C7AEA2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106D7E-24A9-42E8-A07A-2345B04EA1FE}">
  <ds:schemaRefs>
    <ds:schemaRef ds:uri="http://schemas.openxmlformats.org/package/2006/metadata/core-properties"/>
    <ds:schemaRef ds:uri="64eff3df-e3d6-48ed-978f-45ff25640900"/>
    <ds:schemaRef ds:uri="http://schemas.microsoft.com/office/2006/documentManagement/types"/>
    <ds:schemaRef ds:uri="ff236c08-9611-4854-a4bb-16d44b7327b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91E8C1-D100-4D5A-BC5C-61DB1CF7B3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eff3df-e3d6-48ed-978f-45ff25640900"/>
    <ds:schemaRef ds:uri="ff236c08-9611-4854-a4bb-16d44b7327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2651</TotalTime>
  <Words>136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Summary of flowchart symbols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Trish Wilson</cp:lastModifiedBy>
  <cp:revision>730</cp:revision>
  <dcterms:created xsi:type="dcterms:W3CDTF">2023-10-11T21:00:06Z</dcterms:created>
  <dcterms:modified xsi:type="dcterms:W3CDTF">2024-06-10T00:23:08Z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3c403f-62ba-48c5-b221-2519db7cca50_Enabled">
    <vt:lpwstr>true</vt:lpwstr>
  </property>
  <property fmtid="{D5CDD505-2E9C-101B-9397-08002B2CF9AE}" pid="3" name="MSIP_Label_513c403f-62ba-48c5-b221-2519db7cca50_SetDate">
    <vt:lpwstr>2023-10-16T06:08:06Z</vt:lpwstr>
  </property>
  <property fmtid="{D5CDD505-2E9C-101B-9397-08002B2CF9AE}" pid="4" name="MSIP_Label_513c403f-62ba-48c5-b221-2519db7cca50_Method">
    <vt:lpwstr>Standard</vt:lpwstr>
  </property>
  <property fmtid="{D5CDD505-2E9C-101B-9397-08002B2CF9AE}" pid="5" name="MSIP_Label_513c403f-62ba-48c5-b221-2519db7cca50_Name">
    <vt:lpwstr>OFFICIAL</vt:lpwstr>
  </property>
  <property fmtid="{D5CDD505-2E9C-101B-9397-08002B2CF9AE}" pid="6" name="MSIP_Label_513c403f-62ba-48c5-b221-2519db7cca50_SiteId">
    <vt:lpwstr>6cf76a3a-a824-4270-9200-3d71673ec678</vt:lpwstr>
  </property>
  <property fmtid="{D5CDD505-2E9C-101B-9397-08002B2CF9AE}" pid="7" name="MSIP_Label_513c403f-62ba-48c5-b221-2519db7cca50_ActionId">
    <vt:lpwstr>dc51e088-19ca-4301-a603-f3f8cfaac998</vt:lpwstr>
  </property>
  <property fmtid="{D5CDD505-2E9C-101B-9397-08002B2CF9AE}" pid="8" name="MSIP_Label_513c403f-62ba-48c5-b221-2519db7cca50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OFFICIAL</vt:lpwstr>
  </property>
  <property fmtid="{D5CDD505-2E9C-101B-9397-08002B2CF9AE}" pid="11" name="ContentTypeId">
    <vt:lpwstr>0x0101000810856600FD2D4391AFDDFCF33A69BD</vt:lpwstr>
  </property>
  <property fmtid="{D5CDD505-2E9C-101B-9397-08002B2CF9AE}" pid="12" name="Order">
    <vt:r8>40725200</vt:r8>
  </property>
  <property fmtid="{D5CDD505-2E9C-101B-9397-08002B2CF9AE}" pid="13" name="MediaServiceImageTags">
    <vt:lpwstr/>
  </property>
</Properties>
</file>