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08_0.xml" ContentType="application/vnd.ms-powerpoint.comment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3" r:id="rId13"/>
    <p:sldId id="264" r:id="rId14"/>
    <p:sldId id="265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Quattrocento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fV1EPPoOx75b2Cj4KV7hEPIJpo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F87EAE-6CC1-99D4-8E31-202EF7FA06F2}" name="Trish Wilson" initials="TW" userId="1a8d7cc3620296f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44" y="-6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 Wilson" userId="1a8d7cc3620296f7" providerId="LiveId" clId="{108131D7-19EA-41C7-A61D-E8BCB00DB876}"/>
    <pc:docChg chg="modSld">
      <pc:chgData name="Trish Wilson" userId="1a8d7cc3620296f7" providerId="LiveId" clId="{108131D7-19EA-41C7-A61D-E8BCB00DB876}" dt="2024-06-10T04:47:12.578" v="8"/>
      <pc:docMkLst>
        <pc:docMk/>
      </pc:docMkLst>
      <pc:sldChg chg="modSp mod">
        <pc:chgData name="Trish Wilson" userId="1a8d7cc3620296f7" providerId="LiveId" clId="{108131D7-19EA-41C7-A61D-E8BCB00DB876}" dt="2024-06-10T04:24:25.877" v="6" actId="20577"/>
        <pc:sldMkLst>
          <pc:docMk/>
          <pc:sldMk cId="0" sldId="258"/>
        </pc:sldMkLst>
        <pc:spChg chg="mod">
          <ac:chgData name="Trish Wilson" userId="1a8d7cc3620296f7" providerId="LiveId" clId="{108131D7-19EA-41C7-A61D-E8BCB00DB876}" dt="2024-06-10T04:24:25.877" v="6" actId="20577"/>
          <ac:spMkLst>
            <pc:docMk/>
            <pc:sldMk cId="0" sldId="258"/>
            <ac:spMk id="120" creationId="{00000000-0000-0000-0000-000000000000}"/>
          </ac:spMkLst>
        </pc:spChg>
      </pc:sldChg>
      <pc:sldChg chg="modSp mod">
        <pc:chgData name="Trish Wilson" userId="1a8d7cc3620296f7" providerId="LiveId" clId="{108131D7-19EA-41C7-A61D-E8BCB00DB876}" dt="2024-06-10T04:24:44.839" v="7" actId="20577"/>
        <pc:sldMkLst>
          <pc:docMk/>
          <pc:sldMk cId="0" sldId="259"/>
        </pc:sldMkLst>
        <pc:spChg chg="mod">
          <ac:chgData name="Trish Wilson" userId="1a8d7cc3620296f7" providerId="LiveId" clId="{108131D7-19EA-41C7-A61D-E8BCB00DB876}" dt="2024-06-10T04:24:44.839" v="7" actId="20577"/>
          <ac:spMkLst>
            <pc:docMk/>
            <pc:sldMk cId="0" sldId="259"/>
            <ac:spMk id="132" creationId="{00000000-0000-0000-0000-000000000000}"/>
          </ac:spMkLst>
        </pc:spChg>
      </pc:sldChg>
      <pc:sldChg chg="addCm">
        <pc:chgData name="Trish Wilson" userId="1a8d7cc3620296f7" providerId="LiveId" clId="{108131D7-19EA-41C7-A61D-E8BCB00DB876}" dt="2024-06-10T04:47:12.578" v="8"/>
        <pc:sldMkLst>
          <pc:docMk/>
          <pc:sldMk cId="0" sldId="264"/>
        </pc:sldMkLst>
      </pc:sldChg>
    </pc:docChg>
  </pc:docChgLst>
</pc:chgInfo>
</file>

<file path=ppt/comments/modernComment_10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FD6F6A3-2316-4AB0-91A1-CA6F019F71A6}" authorId="{49F87EAE-6CC1-99D4-8E31-202EF7FA06F2}" created="2024-06-10T04:47:12.49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4"/>
      <ac:spMk id="193" creationId="{00000000-0000-0000-0000-000000000000}"/>
      <ac:txMk cp="0" len="5">
        <ac:context len="807" hash="1645949739"/>
      </ac:txMk>
    </ac:txMkLst>
    <p188:pos x="407590" y="215662"/>
    <p188:txBody>
      <a:bodyPr/>
      <a:lstStyle/>
      <a:p>
        <a:r>
          <a:rPr lang="en-AU"/>
          <a:t>this text is very small. Might need to put it on two slides.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2131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 dirty="0"/>
              <a:t>https://pixabay.com/vectors/gps-navigation-garmin-device-304842/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22ff7a08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e22ff7a08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2e22ff7a083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e22b36c63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2e22b36c63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2e22b36c63a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22ff7a0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e22ff7a0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2e22ff7a083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1fab43b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2e1fab43b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2e1fab43b6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1fab43b6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2e1fab43b6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2e1fab43b60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22b36c6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e22b36c6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AU" dirty="0"/>
              <a:t>Answers appear on mouse click </a:t>
            </a:r>
            <a:r>
              <a:rPr lang="en-AU" sz="1200" dirty="0">
                <a:latin typeface="Calibri"/>
                <a:ea typeface="Calibri"/>
                <a:cs typeface="Calibri"/>
                <a:sym typeface="Calibri"/>
              </a:rPr>
              <a:t>Here are some important data sources:</a:t>
            </a:r>
          </a:p>
          <a:p>
            <a:pPr marL="457200" lvl="0" indent="-381000">
              <a:lnSpc>
                <a:spcPct val="115000"/>
              </a:lnSpc>
              <a:buSzPts val="2400"/>
              <a:buFont typeface="Calibri"/>
              <a:buAutoNum type="arabicPeriod"/>
            </a:pPr>
            <a:r>
              <a:rPr lang="en-AU" sz="1200" dirty="0">
                <a:latin typeface="Calibri"/>
                <a:ea typeface="Calibri"/>
                <a:cs typeface="Calibri"/>
                <a:sym typeface="Calibri"/>
              </a:rPr>
              <a:t>Traffic cameras</a:t>
            </a:r>
          </a:p>
          <a:p>
            <a:pPr marL="457200" lvl="0" indent="-381000">
              <a:lnSpc>
                <a:spcPct val="115000"/>
              </a:lnSpc>
              <a:buSzPts val="2400"/>
              <a:buFont typeface="Calibri"/>
              <a:buAutoNum type="arabicPeriod"/>
            </a:pPr>
            <a:r>
              <a:rPr lang="en-AU" sz="1200" dirty="0">
                <a:latin typeface="Calibri"/>
                <a:ea typeface="Calibri"/>
                <a:cs typeface="Calibri"/>
                <a:sym typeface="Calibri"/>
              </a:rPr>
              <a:t>Road sensors</a:t>
            </a:r>
          </a:p>
          <a:p>
            <a:pPr marL="457200" lvl="0" indent="-381000">
              <a:lnSpc>
                <a:spcPct val="115000"/>
              </a:lnSpc>
              <a:buSzPts val="2400"/>
              <a:buFont typeface="Calibri"/>
              <a:buAutoNum type="arabicPeriod"/>
            </a:pPr>
            <a:r>
              <a:rPr lang="en-AU" sz="1200" dirty="0">
                <a:latin typeface="Calibri"/>
                <a:ea typeface="Calibri"/>
                <a:cs typeface="Calibri"/>
                <a:sym typeface="Calibri"/>
              </a:rPr>
              <a:t>GPS devices in vehicles</a:t>
            </a:r>
          </a:p>
          <a:p>
            <a:pPr marL="457200" lvl="0" indent="-381000">
              <a:lnSpc>
                <a:spcPct val="115000"/>
              </a:lnSpc>
              <a:buSzPts val="2400"/>
              <a:buFont typeface="Calibri"/>
              <a:buAutoNum type="arabicPeriod"/>
            </a:pPr>
            <a:r>
              <a:rPr lang="en-AU" sz="1200" dirty="0">
                <a:latin typeface="Calibri"/>
                <a:ea typeface="Calibri"/>
                <a:cs typeface="Calibri"/>
                <a:sym typeface="Calibri"/>
              </a:rPr>
              <a:t>Historical traffic data</a:t>
            </a:r>
          </a:p>
          <a:p>
            <a:pPr marL="457200" lvl="0" indent="-381000">
              <a:lnSpc>
                <a:spcPct val="115000"/>
              </a:lnSpc>
              <a:buSzPts val="2400"/>
              <a:buFont typeface="Calibri"/>
              <a:buAutoNum type="arabicPeriod"/>
            </a:pPr>
            <a:r>
              <a:rPr lang="en-AU" sz="1200" dirty="0">
                <a:latin typeface="Calibri"/>
                <a:ea typeface="Calibri"/>
                <a:cs typeface="Calibri"/>
                <a:sym typeface="Calibri"/>
              </a:rPr>
              <a:t>Social media posts</a:t>
            </a:r>
          </a:p>
          <a:p>
            <a:pPr marL="457200" lvl="0" indent="-381000">
              <a:lnSpc>
                <a:spcPct val="115000"/>
              </a:lnSpc>
              <a:buSzPts val="2400"/>
              <a:buFont typeface="Calibri"/>
              <a:buAutoNum type="arabicPeriod"/>
            </a:pPr>
            <a:r>
              <a:rPr lang="en-AU" sz="1200" dirty="0">
                <a:latin typeface="Calibri"/>
                <a:ea typeface="Calibri"/>
                <a:cs typeface="Calibri"/>
                <a:sym typeface="Calibri"/>
              </a:rPr>
              <a:t>Weather reports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8" name="Google Shape;148;g2e22b36c63a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e22ff7a08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e22ff7a08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2e22ff7a083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e22ff7a08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e22ff7a08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2e22ff7a083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22ff7a08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2e22ff7a08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2e22ff7a083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5" name="Google Shape;15;p20"/>
          <p:cNvSpPr txBox="1"/>
          <p:nvPr/>
        </p:nvSpPr>
        <p:spPr>
          <a:xfrm>
            <a:off x="4296537" y="63500"/>
            <a:ext cx="58578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ixabay.com/photos/traffic-city-traffic-jam-cars-785903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title" idx="4294967295"/>
          </p:nvPr>
        </p:nvSpPr>
        <p:spPr>
          <a:xfrm>
            <a:off x="3938992" y="483815"/>
            <a:ext cx="4687118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l">
              <a:buClr>
                <a:srgbClr val="FFFFFF"/>
              </a:buClr>
              <a:buSzPts val="3200"/>
            </a:pPr>
            <a:r>
              <a:rPr lang="en-AU" sz="3200" dirty="0">
                <a:solidFill>
                  <a:srgbClr val="FFFFFF"/>
                </a:solidFill>
              </a:rPr>
              <a:t>Dynamic route planning</a:t>
            </a:r>
          </a:p>
        </p:txBody>
      </p:sp>
      <p:grpSp>
        <p:nvGrpSpPr>
          <p:cNvPr id="93" name="Google Shape;93;p1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94" name="Google Shape;94;p1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5" name="Google Shape;95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sat nav screen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33" y="1627383"/>
            <a:ext cx="5282395" cy="47046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2e22ff7a083_0_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68132"/>
          <a:stretch/>
        </p:blipFill>
        <p:spPr>
          <a:xfrm>
            <a:off x="1" y="-17770"/>
            <a:ext cx="9144001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e22ff7a083_0_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e22ff7a083_0_62"/>
          <p:cNvSpPr txBox="1">
            <a:spLocks noGrp="1"/>
          </p:cNvSpPr>
          <p:nvPr>
            <p:ph type="title" idx="4294967295"/>
          </p:nvPr>
        </p:nvSpPr>
        <p:spPr>
          <a:xfrm>
            <a:off x="3283444" y="682199"/>
            <a:ext cx="5658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2800" dirty="0">
                <a:solidFill>
                  <a:srgbClr val="FFFFFF"/>
                </a:solidFill>
              </a:rPr>
              <a:t>Possible solution: (written as steps)</a:t>
            </a:r>
            <a:endParaRPr sz="4000" dirty="0"/>
          </a:p>
        </p:txBody>
      </p:sp>
      <p:grpSp>
        <p:nvGrpSpPr>
          <p:cNvPr id="190" name="Google Shape;190;g2e22ff7a083_0_62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00" cy="215444"/>
            <a:chOff x="173944" y="6472055"/>
            <a:chExt cx="8767500" cy="215444"/>
          </a:xfrm>
        </p:grpSpPr>
        <p:sp>
          <p:nvSpPr>
            <p:cNvPr id="191" name="Google Shape;191;g2e22ff7a083_0_62"/>
            <p:cNvSpPr txBox="1"/>
            <p:nvPr/>
          </p:nvSpPr>
          <p:spPr>
            <a:xfrm>
              <a:off x="173944" y="6472055"/>
              <a:ext cx="8767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2" name="Google Shape;192;g2e22ff7a083_0_6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2e22ff7a083_0_62"/>
          <p:cNvSpPr txBox="1"/>
          <p:nvPr/>
        </p:nvSpPr>
        <p:spPr>
          <a:xfrm>
            <a:off x="400484" y="1691110"/>
            <a:ext cx="8386800" cy="45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 b="1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Start</a:t>
            </a:r>
            <a:endParaRPr sz="1000" b="1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 b="1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Step1. Receive traffic data</a:t>
            </a:r>
            <a:endParaRPr sz="1000" b="1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 there an accident reported ahead?</a:t>
            </a: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Quattrocento Sans"/>
              <a:buChar char="●"/>
            </a:pPr>
            <a:r>
              <a:rPr lang="en-AU" sz="1000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Yes: Proceed to Step 2</a:t>
            </a: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Quattrocento Sans"/>
              <a:buChar char="●"/>
            </a:pPr>
            <a:r>
              <a:rPr lang="en-AU" sz="1000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No: Continue on current route</a:t>
            </a: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 b="1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2. Evaluate traffic conditions</a:t>
            </a:r>
            <a:endParaRPr sz="1000" b="1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Quattrocento Sans"/>
              <a:buChar char="●"/>
            </a:pPr>
            <a:r>
              <a:rPr lang="en-AU" sz="1000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 the accident causing significant traffic congestion?</a:t>
            </a: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Quattrocento Sans"/>
              <a:buChar char="●"/>
            </a:pPr>
            <a:r>
              <a:rPr lang="en-AU" sz="1000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Yes: Proceed to Step 3</a:t>
            </a: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Quattrocento Sans"/>
              <a:buChar char="●"/>
            </a:pPr>
            <a:r>
              <a:rPr lang="en-AU" sz="1000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No: Continue on current route</a:t>
            </a: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 b="1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3. Check alternative routes</a:t>
            </a:r>
            <a:endParaRPr sz="1000" b="1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Quattrocento Sans"/>
              <a:buChar char="●"/>
            </a:pPr>
            <a:r>
              <a:rPr lang="en-AU" sz="1000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Are there alternative routes available?</a:t>
            </a: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Quattrocento Sans"/>
              <a:buChar char="●"/>
            </a:pPr>
            <a:r>
              <a:rPr lang="en-AU" sz="1000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Yes: Proceed to Step 4</a:t>
            </a: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Quattrocento Sans"/>
              <a:buChar char="●"/>
            </a:pPr>
            <a:r>
              <a:rPr lang="en-AU" sz="1000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No: Continue monitoring current route</a:t>
            </a: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 b="1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4. Calculate optimal route</a:t>
            </a:r>
            <a:endParaRPr sz="1000" b="1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Quattrocento Sans"/>
              <a:buChar char="●"/>
            </a:pPr>
            <a:r>
              <a:rPr lang="en-AU" sz="1000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Analyse real-time traffic data and historical patterns</a:t>
            </a: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Quattrocento Sans"/>
              <a:buChar char="●"/>
            </a:pPr>
            <a:r>
              <a:rPr lang="en-AU" sz="1000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Consider factors: road closures, construction sites, and traffic flow</a:t>
            </a: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Quattrocento Sans"/>
              <a:buChar char="●"/>
            </a:pPr>
            <a:r>
              <a:rPr lang="en-AU" sz="1000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Determine the most efficient alternative route</a:t>
            </a: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Quattrocento Sans"/>
              <a:buChar char="●"/>
            </a:pPr>
            <a:r>
              <a:rPr lang="en-AU" sz="1000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Update route recommendation</a:t>
            </a: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 b="1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Step 5. Communicate route change</a:t>
            </a:r>
            <a:endParaRPr sz="1000" b="1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Quattrocento Sans"/>
              <a:buChar char="●"/>
            </a:pPr>
            <a:r>
              <a:rPr lang="en-AU" sz="1000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Notify user of new route recommendation</a:t>
            </a: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Quattrocento Sans"/>
              <a:buChar char="●"/>
            </a:pPr>
            <a:r>
              <a:rPr lang="en-AU" sz="1000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Provide estimated arrival time based on new route</a:t>
            </a: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Quattrocento Sans"/>
              <a:buChar char="●"/>
            </a:pPr>
            <a:r>
              <a:rPr lang="en-AU" sz="1000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Continue to monitor traffic conditions</a:t>
            </a: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0D0D0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000" b="1" dirty="0">
                <a:solidFill>
                  <a:srgbClr val="0D0D0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End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2e22b36c63a_0_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2"/>
          <a:stretch/>
        </p:blipFill>
        <p:spPr>
          <a:xfrm>
            <a:off x="1" y="-17769"/>
            <a:ext cx="9144001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e22b36c63a_0_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e22b36c63a_0_21"/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Conclusions</a:t>
            </a:r>
            <a:endParaRPr/>
          </a:p>
        </p:txBody>
      </p:sp>
      <p:grpSp>
        <p:nvGrpSpPr>
          <p:cNvPr id="202" name="Google Shape;202;g2e22b36c63a_0_21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00" cy="215444"/>
            <a:chOff x="173944" y="6472055"/>
            <a:chExt cx="8767500" cy="215444"/>
          </a:xfrm>
        </p:grpSpPr>
        <p:sp>
          <p:nvSpPr>
            <p:cNvPr id="203" name="Google Shape;203;g2e22b36c63a_0_21"/>
            <p:cNvSpPr txBox="1"/>
            <p:nvPr/>
          </p:nvSpPr>
          <p:spPr>
            <a:xfrm>
              <a:off x="173944" y="6472055"/>
              <a:ext cx="8767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4" name="Google Shape;204;g2e22b36c63a_0_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g2e22b36c63a_0_21"/>
          <p:cNvSpPr txBox="1"/>
          <p:nvPr/>
        </p:nvSpPr>
        <p:spPr>
          <a:xfrm>
            <a:off x="400484" y="1691110"/>
            <a:ext cx="5943672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AI makes our lives easier by helping us avoid traffic and get to our destinations faster.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By understanding how AI works, we can appreciate the technology we use every day.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4"/>
          <a:stretch/>
        </p:blipFill>
        <p:spPr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>
            <a:spLocks noGrp="1"/>
          </p:cNvSpPr>
          <p:nvPr>
            <p:ph type="title" idx="4294967295"/>
          </p:nvPr>
        </p:nvSpPr>
        <p:spPr>
          <a:xfrm>
            <a:off x="5545736" y="553265"/>
            <a:ext cx="3093087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 dirty="0">
                <a:solidFill>
                  <a:srgbClr val="FFFFFF"/>
                </a:solidFill>
              </a:rPr>
              <a:t>Introduction</a:t>
            </a:r>
            <a:endParaRPr dirty="0"/>
          </a:p>
        </p:txBody>
      </p:sp>
      <p:grpSp>
        <p:nvGrpSpPr>
          <p:cNvPr id="105" name="Google Shape;105;p3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06" name="Google Shape;106;p3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7" name="Google Shape;107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3"/>
          <p:cNvSpPr txBox="1"/>
          <p:nvPr/>
        </p:nvSpPr>
        <p:spPr>
          <a:xfrm>
            <a:off x="400484" y="1691110"/>
            <a:ext cx="4171517" cy="349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Ever wondered how your car navigation system knows the best way to avoid traffic?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Today, we'll explore how AI helps manage traffic and get you to your destination faster!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3.jpg" descr="Congested traffic with cars on a motorway 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489941" y="1887718"/>
            <a:ext cx="4249457" cy="2959409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7200194" y="4873479"/>
            <a:ext cx="1539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</a:t>
            </a:r>
            <a:r>
              <a:rPr lang="en-US" u="sng" dirty="0">
                <a:hlinkClick r:id="rId7"/>
              </a:rPr>
              <a:t>Pixabay</a:t>
            </a:r>
            <a:r>
              <a:rPr lang="en-US" dirty="0"/>
              <a:t> 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2e22ff7a083_0_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3"/>
          <a:stretch/>
        </p:blipFill>
        <p:spPr>
          <a:xfrm>
            <a:off x="1" y="-17769"/>
            <a:ext cx="9144001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e22ff7a083_0_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e22ff7a083_0_1"/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>
                <a:solidFill>
                  <a:srgbClr val="FFFFFF"/>
                </a:solidFill>
              </a:rPr>
              <a:t>Learning Objectives</a:t>
            </a:r>
            <a:endParaRPr/>
          </a:p>
        </p:txBody>
      </p:sp>
      <p:grpSp>
        <p:nvGrpSpPr>
          <p:cNvPr id="117" name="Google Shape;117;g2e22ff7a083_0_1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00" cy="215444"/>
            <a:chOff x="173944" y="6472055"/>
            <a:chExt cx="8767500" cy="215444"/>
          </a:xfrm>
        </p:grpSpPr>
        <p:sp>
          <p:nvSpPr>
            <p:cNvPr id="118" name="Google Shape;118;g2e22ff7a083_0_1"/>
            <p:cNvSpPr txBox="1"/>
            <p:nvPr/>
          </p:nvSpPr>
          <p:spPr>
            <a:xfrm>
              <a:off x="173944" y="6472055"/>
              <a:ext cx="8767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9" name="Google Shape;119;g2e22ff7a083_0_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g2e22ff7a083_0_1"/>
          <p:cNvSpPr txBox="1"/>
          <p:nvPr/>
        </p:nvSpPr>
        <p:spPr>
          <a:xfrm>
            <a:off x="303379" y="2217093"/>
            <a:ext cx="8266086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By the end of this lesson, you will: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- understand how AI uses real-time data for navigation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- learn about different types of data AI analyses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- explain how AI adjusts routes based on traffic conditions.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e1fab43b60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3"/>
          <a:stretch/>
        </p:blipFill>
        <p:spPr>
          <a:xfrm>
            <a:off x="1" y="-17769"/>
            <a:ext cx="9144001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e1fab43b60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e1fab43b60_0_0"/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 dirty="0">
                <a:solidFill>
                  <a:srgbClr val="FFFFFF"/>
                </a:solidFill>
              </a:rPr>
              <a:t>How AI-Powered navigation works</a:t>
            </a:r>
            <a:endParaRPr dirty="0"/>
          </a:p>
        </p:txBody>
      </p:sp>
      <p:grpSp>
        <p:nvGrpSpPr>
          <p:cNvPr id="129" name="Google Shape;129;g2e1fab43b60_0_0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00" cy="215444"/>
            <a:chOff x="173944" y="6472055"/>
            <a:chExt cx="8767500" cy="215444"/>
          </a:xfrm>
        </p:grpSpPr>
        <p:sp>
          <p:nvSpPr>
            <p:cNvPr id="130" name="Google Shape;130;g2e1fab43b60_0_0"/>
            <p:cNvSpPr txBox="1"/>
            <p:nvPr/>
          </p:nvSpPr>
          <p:spPr>
            <a:xfrm>
              <a:off x="173944" y="6472055"/>
              <a:ext cx="8767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1" name="Google Shape;131;g2e1fab43b60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g2e1fab43b60_0_0"/>
          <p:cNvSpPr txBox="1"/>
          <p:nvPr/>
        </p:nvSpPr>
        <p:spPr>
          <a:xfrm>
            <a:off x="400484" y="1691110"/>
            <a:ext cx="5425781" cy="349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AI in navigation systems uses real-time traffic data and historical patterns to suggest the best routes.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It can quickly adjust your route if it detects traffic jams, accidents or road closures ahead.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2e1fab43b60_0_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3"/>
          <a:stretch/>
        </p:blipFill>
        <p:spPr>
          <a:xfrm>
            <a:off x="1" y="-17769"/>
            <a:ext cx="9144001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e1fab43b60_0_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e1fab43b60_0_11"/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 dirty="0">
                <a:solidFill>
                  <a:srgbClr val="FFFFFF"/>
                </a:solidFill>
              </a:rPr>
              <a:t>Scenario: Route recalculation</a:t>
            </a:r>
            <a:endParaRPr dirty="0"/>
          </a:p>
        </p:txBody>
      </p:sp>
      <p:grpSp>
        <p:nvGrpSpPr>
          <p:cNvPr id="141" name="Google Shape;141;g2e1fab43b60_0_11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00" cy="215444"/>
            <a:chOff x="173944" y="6472055"/>
            <a:chExt cx="8767500" cy="215444"/>
          </a:xfrm>
        </p:grpSpPr>
        <p:sp>
          <p:nvSpPr>
            <p:cNvPr id="142" name="Google Shape;142;g2e1fab43b60_0_11"/>
            <p:cNvSpPr txBox="1"/>
            <p:nvPr/>
          </p:nvSpPr>
          <p:spPr>
            <a:xfrm>
              <a:off x="173944" y="6472055"/>
              <a:ext cx="8767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3" name="Google Shape;143;g2e1fab43b60_0_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g2e1fab43b60_0_11"/>
          <p:cNvSpPr txBox="1"/>
          <p:nvPr/>
        </p:nvSpPr>
        <p:spPr>
          <a:xfrm>
            <a:off x="400484" y="1691110"/>
            <a:ext cx="3410865" cy="306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Imagine you're on a road trip with your family, and suddenly, your navigation systems says 'route recalculation'.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What does that mean?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Why might it happen?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sat nav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31" y="3441809"/>
            <a:ext cx="3242636" cy="2887973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6554549" y="1691110"/>
            <a:ext cx="2386895" cy="1306064"/>
          </a:xfrm>
          <a:prstGeom prst="wedgeRoundRectCallout">
            <a:avLst>
              <a:gd name="adj1" fmla="val -116115"/>
              <a:gd name="adj2" fmla="val 182470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latin typeface="Calibri"/>
                <a:ea typeface="Calibri"/>
                <a:cs typeface="Calibri"/>
                <a:sym typeface="Calibri"/>
              </a:rPr>
              <a:t>Route recalculation!</a:t>
            </a:r>
            <a:endParaRPr lang="en-A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2e22b36c63a_0_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2"/>
          <a:stretch/>
        </p:blipFill>
        <p:spPr>
          <a:xfrm>
            <a:off x="1" y="-17769"/>
            <a:ext cx="9144001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e22b36c63a_0_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e22b36c63a_0_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 dirty="0">
                <a:solidFill>
                  <a:srgbClr val="FFFFFF"/>
                </a:solidFill>
              </a:rPr>
              <a:t>Data sources for traffic analysis</a:t>
            </a:r>
            <a:endParaRPr dirty="0"/>
          </a:p>
        </p:txBody>
      </p:sp>
      <p:grpSp>
        <p:nvGrpSpPr>
          <p:cNvPr id="153" name="Google Shape;153;g2e22b36c63a_0_8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00" cy="215444"/>
            <a:chOff x="173944" y="6472055"/>
            <a:chExt cx="8767500" cy="215444"/>
          </a:xfrm>
        </p:grpSpPr>
        <p:sp>
          <p:nvSpPr>
            <p:cNvPr id="154" name="Google Shape;154;g2e22b36c63a_0_8"/>
            <p:cNvSpPr txBox="1"/>
            <p:nvPr/>
          </p:nvSpPr>
          <p:spPr>
            <a:xfrm>
              <a:off x="173944" y="6472055"/>
              <a:ext cx="8767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5" name="Google Shape;155;g2e22b36c63a_0_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g2e22b36c63a_0_8"/>
          <p:cNvSpPr txBox="1"/>
          <p:nvPr/>
        </p:nvSpPr>
        <p:spPr>
          <a:xfrm>
            <a:off x="400484" y="1691110"/>
            <a:ext cx="8386800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AI needs lots of data to make smart decisions about traffic.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Can you think of important data sources that would be needed? 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220" y="2999337"/>
            <a:ext cx="7388029" cy="304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Here are some important data sources:</a:t>
            </a:r>
          </a:p>
          <a:p>
            <a:pPr marL="457200" lvl="0" indent="-381000">
              <a:lnSpc>
                <a:spcPct val="115000"/>
              </a:lnSpc>
              <a:buSzPts val="2400"/>
              <a:buFont typeface="Calibri"/>
              <a:buAutoNum type="arabicPeriod"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Traffic cameras</a:t>
            </a:r>
          </a:p>
          <a:p>
            <a:pPr marL="457200" lvl="0" indent="-381000">
              <a:lnSpc>
                <a:spcPct val="115000"/>
              </a:lnSpc>
              <a:buSzPts val="2400"/>
              <a:buFont typeface="Calibri"/>
              <a:buAutoNum type="arabicPeriod"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Road sensors</a:t>
            </a:r>
          </a:p>
          <a:p>
            <a:pPr marL="457200" lvl="0" indent="-381000">
              <a:lnSpc>
                <a:spcPct val="115000"/>
              </a:lnSpc>
              <a:buSzPts val="2400"/>
              <a:buFont typeface="Calibri"/>
              <a:buAutoNum type="arabicPeriod"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GPS devices in vehicles</a:t>
            </a:r>
          </a:p>
          <a:p>
            <a:pPr marL="457200" lvl="0" indent="-381000">
              <a:lnSpc>
                <a:spcPct val="115000"/>
              </a:lnSpc>
              <a:buSzPts val="2400"/>
              <a:buFont typeface="Calibri"/>
              <a:buAutoNum type="arabicPeriod"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Historical traffic data</a:t>
            </a:r>
          </a:p>
          <a:p>
            <a:pPr marL="457200" lvl="0" indent="-381000">
              <a:lnSpc>
                <a:spcPct val="115000"/>
              </a:lnSpc>
              <a:buSzPts val="2400"/>
              <a:buFont typeface="Calibri"/>
              <a:buAutoNum type="arabicPeriod"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Social media posts</a:t>
            </a:r>
          </a:p>
          <a:p>
            <a:pPr marL="457200" lvl="0" indent="-381000">
              <a:lnSpc>
                <a:spcPct val="115000"/>
              </a:lnSpc>
              <a:buSzPts val="2400"/>
              <a:buFont typeface="Calibri"/>
              <a:buAutoNum type="arabicPeriod"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Weather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2e22ff7a083_0_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1"/>
          <a:stretch/>
        </p:blipFill>
        <p:spPr>
          <a:xfrm>
            <a:off x="1" y="-17769"/>
            <a:ext cx="9144001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e22ff7a083_0_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e22ff7a083_0_19"/>
          <p:cNvSpPr txBox="1">
            <a:spLocks noGrp="1"/>
          </p:cNvSpPr>
          <p:nvPr>
            <p:ph type="title" idx="4294967295"/>
          </p:nvPr>
        </p:nvSpPr>
        <p:spPr>
          <a:xfrm>
            <a:off x="3283444" y="553265"/>
            <a:ext cx="565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 dirty="0">
                <a:solidFill>
                  <a:srgbClr val="FFFFFF"/>
                </a:solidFill>
              </a:rPr>
              <a:t>Introduce a flowchart</a:t>
            </a:r>
            <a:endParaRPr dirty="0"/>
          </a:p>
        </p:txBody>
      </p:sp>
      <p:grpSp>
        <p:nvGrpSpPr>
          <p:cNvPr id="165" name="Google Shape;165;g2e22ff7a083_0_19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00" cy="215444"/>
            <a:chOff x="173944" y="6472055"/>
            <a:chExt cx="8767500" cy="215444"/>
          </a:xfrm>
        </p:grpSpPr>
        <p:sp>
          <p:nvSpPr>
            <p:cNvPr id="166" name="Google Shape;166;g2e22ff7a083_0_19"/>
            <p:cNvSpPr txBox="1"/>
            <p:nvPr/>
          </p:nvSpPr>
          <p:spPr>
            <a:xfrm>
              <a:off x="173944" y="6472055"/>
              <a:ext cx="8767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7" name="Google Shape;167;g2e22ff7a083_0_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g2e22ff7a083_0_19"/>
          <p:cNvSpPr txBox="1"/>
          <p:nvPr/>
        </p:nvSpPr>
        <p:spPr>
          <a:xfrm>
            <a:off x="400475" y="1691105"/>
            <a:ext cx="5757564" cy="306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Now, let's create a flowchart to see how AI makes decisions about changing your route. </a:t>
            </a:r>
          </a:p>
          <a:p>
            <a:pPr lvl="0">
              <a:lnSpc>
                <a:spcPct val="115000"/>
              </a:lnSpc>
            </a:pPr>
            <a:endParaRPr lang="en-AU" sz="24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We'll look at each step AI takes to find the best way around traffic problems.</a:t>
            </a:r>
          </a:p>
          <a:p>
            <a:pPr lvl="0">
              <a:lnSpc>
                <a:spcPct val="115000"/>
              </a:lnSpc>
            </a:pPr>
            <a:endParaRPr lang="en-AU" sz="24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But first lets look at an example flowchart.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2e22ff7a083_0_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1"/>
          <a:stretch/>
        </p:blipFill>
        <p:spPr>
          <a:xfrm>
            <a:off x="1" y="-17769"/>
            <a:ext cx="9144001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e22ff7a083_0_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e22ff7a083_0_19"/>
          <p:cNvSpPr txBox="1">
            <a:spLocks noGrp="1"/>
          </p:cNvSpPr>
          <p:nvPr>
            <p:ph type="title" idx="4294967295"/>
          </p:nvPr>
        </p:nvSpPr>
        <p:spPr>
          <a:xfrm>
            <a:off x="3283437" y="342333"/>
            <a:ext cx="565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 dirty="0">
                <a:solidFill>
                  <a:srgbClr val="FFFFFF"/>
                </a:solidFill>
              </a:rPr>
              <a:t>Example flowchart</a:t>
            </a:r>
            <a:endParaRPr dirty="0"/>
          </a:p>
        </p:txBody>
      </p:sp>
      <p:grpSp>
        <p:nvGrpSpPr>
          <p:cNvPr id="165" name="Google Shape;165;g2e22ff7a083_0_19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00" cy="215444"/>
            <a:chOff x="173944" y="6472055"/>
            <a:chExt cx="8767500" cy="215444"/>
          </a:xfrm>
        </p:grpSpPr>
        <p:sp>
          <p:nvSpPr>
            <p:cNvPr id="166" name="Google Shape;166;g2e22ff7a083_0_19"/>
            <p:cNvSpPr txBox="1"/>
            <p:nvPr/>
          </p:nvSpPr>
          <p:spPr>
            <a:xfrm>
              <a:off x="173944" y="6472055"/>
              <a:ext cx="8767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7" name="Google Shape;167;g2e22ff7a083_0_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9" name="Google Shape;169;g2e22ff7a083_0_19" descr="A diagram of a flowchart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7161" y="1650775"/>
            <a:ext cx="6967244" cy="4762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2e22ff7a083_0_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8131"/>
          <a:stretch/>
        </p:blipFill>
        <p:spPr>
          <a:xfrm>
            <a:off x="1" y="-17769"/>
            <a:ext cx="9144001" cy="157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e22ff7a083_0_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14365"/>
            <a:ext cx="27241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e22ff7a083_0_33"/>
          <p:cNvSpPr txBox="1">
            <a:spLocks noGrp="1"/>
          </p:cNvSpPr>
          <p:nvPr>
            <p:ph type="title" idx="4294967295"/>
          </p:nvPr>
        </p:nvSpPr>
        <p:spPr>
          <a:xfrm>
            <a:off x="3283444" y="633646"/>
            <a:ext cx="565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AU" sz="3200" dirty="0">
                <a:solidFill>
                  <a:srgbClr val="FFFFFF"/>
                </a:solidFill>
              </a:rPr>
              <a:t>Interactive flowchart activity</a:t>
            </a:r>
            <a:endParaRPr dirty="0"/>
          </a:p>
        </p:txBody>
      </p:sp>
      <p:grpSp>
        <p:nvGrpSpPr>
          <p:cNvPr id="178" name="Google Shape;178;g2e22ff7a083_0_33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00" cy="215444"/>
            <a:chOff x="173944" y="6472055"/>
            <a:chExt cx="8767500" cy="215444"/>
          </a:xfrm>
        </p:grpSpPr>
        <p:sp>
          <p:nvSpPr>
            <p:cNvPr id="179" name="Google Shape;179;g2e22ff7a083_0_33"/>
            <p:cNvSpPr txBox="1"/>
            <p:nvPr/>
          </p:nvSpPr>
          <p:spPr>
            <a:xfrm>
              <a:off x="173944" y="6472055"/>
              <a:ext cx="8767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AU"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 Technologies Hub is brought to you by the Australian Government Department of Education. Creative Commons Attribution 4.0, unless otherwise indicated.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0" name="Google Shape;180;g2e22ff7a083_0_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g2e22ff7a083_0_33"/>
          <p:cNvSpPr txBox="1"/>
          <p:nvPr/>
        </p:nvSpPr>
        <p:spPr>
          <a:xfrm>
            <a:off x="400484" y="1691110"/>
            <a:ext cx="5611898" cy="3490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Imagine you're designing an AI for a navigation app.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Your AI needs to decide if it should change the route because of an accident.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AU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2400" dirty="0">
                <a:latin typeface="Calibri"/>
                <a:ea typeface="Calibri"/>
                <a:cs typeface="Calibri"/>
                <a:sym typeface="Calibri"/>
              </a:rPr>
              <a:t>Create a simple flowchart showing how your AI would make this decision.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F2AE7C-DAFA-4CF9-844E-11DC27F2EF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E627E4-7AEF-4EF5-B669-7EE9144B5DE3}">
  <ds:schemaRefs>
    <ds:schemaRef ds:uri="http://schemas.microsoft.com/office/2006/metadata/properties"/>
    <ds:schemaRef ds:uri="http://schemas.microsoft.com/office/infopath/2007/PartnerControls"/>
    <ds:schemaRef ds:uri="ff236c08-9611-4854-a4bb-16d44b7327b6"/>
    <ds:schemaRef ds:uri="64eff3df-e3d6-48ed-978f-45ff25640900"/>
  </ds:schemaRefs>
</ds:datastoreItem>
</file>

<file path=customXml/itemProps3.xml><?xml version="1.0" encoding="utf-8"?>
<ds:datastoreItem xmlns:ds="http://schemas.openxmlformats.org/officeDocument/2006/customXml" ds:itemID="{1E0AFCF6-7921-47E3-B9B8-B4EB341ADA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ff3df-e3d6-48ed-978f-45ff25640900"/>
    <ds:schemaRef ds:uri="ff236c08-9611-4854-a4bb-16d44b7327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787</Words>
  <Application>Microsoft Office PowerPoint</Application>
  <PresentationFormat>On-screen Show (4:3)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Quattrocento Sans</vt:lpstr>
      <vt:lpstr>Calibri</vt:lpstr>
      <vt:lpstr>Office Theme</vt:lpstr>
      <vt:lpstr>Dynamic route planning</vt:lpstr>
      <vt:lpstr>Introduction</vt:lpstr>
      <vt:lpstr>Learning Objectives</vt:lpstr>
      <vt:lpstr>How AI-Powered navigation works</vt:lpstr>
      <vt:lpstr>Scenario: Route recalculation</vt:lpstr>
      <vt:lpstr>Data sources for traffic analysis</vt:lpstr>
      <vt:lpstr>Introduce a flowchart</vt:lpstr>
      <vt:lpstr>Example flowchart</vt:lpstr>
      <vt:lpstr>Interactive flowchart activity</vt:lpstr>
      <vt:lpstr>Possible solution: (written as steps)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route planning</dc:title>
  <dc:creator>Martin</dc:creator>
  <cp:lastModifiedBy>Trish Wilson</cp:lastModifiedBy>
  <cp:revision>35</cp:revision>
  <dcterms:created xsi:type="dcterms:W3CDTF">2023-10-11T21:00:06Z</dcterms:created>
  <dcterms:modified xsi:type="dcterms:W3CDTF">2024-06-10T04:47:22Z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3c403f-62ba-48c5-b221-2519db7cca50_Enabled">
    <vt:lpwstr>true</vt:lpwstr>
  </property>
  <property fmtid="{D5CDD505-2E9C-101B-9397-08002B2CF9AE}" pid="3" name="MSIP_Label_513c403f-62ba-48c5-b221-2519db7cca50_SetDate">
    <vt:lpwstr>2023-10-16T06:08:06Z</vt:lpwstr>
  </property>
  <property fmtid="{D5CDD505-2E9C-101B-9397-08002B2CF9AE}" pid="4" name="MSIP_Label_513c403f-62ba-48c5-b221-2519db7cca50_Method">
    <vt:lpwstr>Standard</vt:lpwstr>
  </property>
  <property fmtid="{D5CDD505-2E9C-101B-9397-08002B2CF9AE}" pid="5" name="MSIP_Label_513c403f-62ba-48c5-b221-2519db7cca50_Name">
    <vt:lpwstr>OFFICIAL</vt:lpwstr>
  </property>
  <property fmtid="{D5CDD505-2E9C-101B-9397-08002B2CF9AE}" pid="6" name="MSIP_Label_513c403f-62ba-48c5-b221-2519db7cca50_SiteId">
    <vt:lpwstr>6cf76a3a-a824-4270-9200-3d71673ec678</vt:lpwstr>
  </property>
  <property fmtid="{D5CDD505-2E9C-101B-9397-08002B2CF9AE}" pid="7" name="MSIP_Label_513c403f-62ba-48c5-b221-2519db7cca50_ActionId">
    <vt:lpwstr>dc51e088-19ca-4301-a603-f3f8cfaac998</vt:lpwstr>
  </property>
  <property fmtid="{D5CDD505-2E9C-101B-9397-08002B2CF9AE}" pid="8" name="MSIP_Label_513c403f-62ba-48c5-b221-2519db7cca50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  <property fmtid="{D5CDD505-2E9C-101B-9397-08002B2CF9AE}" pid="11" name="ContentTypeId">
    <vt:lpwstr>0x0101000810856600FD2D4391AFDDFCF33A69BD</vt:lpwstr>
  </property>
  <property fmtid="{D5CDD505-2E9C-101B-9397-08002B2CF9AE}" pid="12" name="Order">
    <vt:r8>40725200</vt:r8>
  </property>
  <property fmtid="{D5CDD505-2E9C-101B-9397-08002B2CF9AE}" pid="13" name="MediaServiceImageTags">
    <vt:lpwstr/>
  </property>
</Properties>
</file>