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hPPhKmyqTyDfO1LMMSkwkCwwRD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33" autoAdjust="0"/>
  </p:normalViewPr>
  <p:slideViewPr>
    <p:cSldViewPr snapToGrid="0">
      <p:cViewPr>
        <p:scale>
          <a:sx n="90" d="100"/>
          <a:sy n="90" d="100"/>
        </p:scale>
        <p:origin x="600" y="-1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sh Wilson" userId="1a8d7cc3620296f7" providerId="LiveId" clId="{5BF49E66-D198-478F-AF1C-B0FAC25E1B54}"/>
    <pc:docChg chg="undo custSel modSld">
      <pc:chgData name="Trish Wilson" userId="1a8d7cc3620296f7" providerId="LiveId" clId="{5BF49E66-D198-478F-AF1C-B0FAC25E1B54}" dt="2024-06-12T00:29:21.461" v="3" actId="20577"/>
      <pc:docMkLst>
        <pc:docMk/>
      </pc:docMkLst>
      <pc:sldChg chg="modSp mod">
        <pc:chgData name="Trish Wilson" userId="1a8d7cc3620296f7" providerId="LiveId" clId="{5BF49E66-D198-478F-AF1C-B0FAC25E1B54}" dt="2024-06-12T00:28:13.287" v="1" actId="1076"/>
        <pc:sldMkLst>
          <pc:docMk/>
          <pc:sldMk cId="0" sldId="257"/>
        </pc:sldMkLst>
        <pc:grpChg chg="mod">
          <ac:chgData name="Trish Wilson" userId="1a8d7cc3620296f7" providerId="LiveId" clId="{5BF49E66-D198-478F-AF1C-B0FAC25E1B54}" dt="2024-06-12T00:28:13.287" v="1" actId="1076"/>
          <ac:grpSpMkLst>
            <pc:docMk/>
            <pc:sldMk cId="0" sldId="257"/>
            <ac:grpSpMk id="105" creationId="{00000000-0000-0000-0000-000000000000}"/>
          </ac:grpSpMkLst>
        </pc:grpChg>
      </pc:sldChg>
      <pc:sldChg chg="modSp mod">
        <pc:chgData name="Trish Wilson" userId="1a8d7cc3620296f7" providerId="LiveId" clId="{5BF49E66-D198-478F-AF1C-B0FAC25E1B54}" dt="2024-06-12T00:28:47.812" v="2" actId="20577"/>
        <pc:sldMkLst>
          <pc:docMk/>
          <pc:sldMk cId="0" sldId="258"/>
        </pc:sldMkLst>
        <pc:spChg chg="mod">
          <ac:chgData name="Trish Wilson" userId="1a8d7cc3620296f7" providerId="LiveId" clId="{5BF49E66-D198-478F-AF1C-B0FAC25E1B54}" dt="2024-06-12T00:28:47.812" v="2" actId="20577"/>
          <ac:spMkLst>
            <pc:docMk/>
            <pc:sldMk cId="0" sldId="258"/>
            <ac:spMk id="120" creationId="{00000000-0000-0000-0000-000000000000}"/>
          </ac:spMkLst>
        </pc:spChg>
      </pc:sldChg>
      <pc:sldChg chg="modSp mod">
        <pc:chgData name="Trish Wilson" userId="1a8d7cc3620296f7" providerId="LiveId" clId="{5BF49E66-D198-478F-AF1C-B0FAC25E1B54}" dt="2024-06-12T00:29:21.461" v="3" actId="20577"/>
        <pc:sldMkLst>
          <pc:docMk/>
          <pc:sldMk cId="0" sldId="259"/>
        </pc:sldMkLst>
        <pc:spChg chg="mod">
          <ac:chgData name="Trish Wilson" userId="1a8d7cc3620296f7" providerId="LiveId" clId="{5BF49E66-D198-478F-AF1C-B0FAC25E1B54}" dt="2024-06-12T00:29:21.461" v="3" actId="20577"/>
          <ac:spMkLst>
            <pc:docMk/>
            <pc:sldMk cId="0" sldId="259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09750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dirty="0"/>
          </a:p>
          <a:p>
            <a:pPr marL="3429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AU" dirty="0"/>
              <a:t>https://pixabay.com/vectors/cybersecurity-computer-security-6949298/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AU" dirty="0"/>
              <a:t>Animated text on click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AU" sz="1200" dirty="0">
                <a:latin typeface="Calibri"/>
                <a:ea typeface="Calibri"/>
                <a:cs typeface="Calibri"/>
                <a:sym typeface="Calibri"/>
              </a:rPr>
              <a:t>A fraudulent practice of sending non-targeted emails asking people to reveal sensitive data such as bank details or encouraging people to open a malicious attachment or download malicious content.</a:t>
            </a:r>
            <a:endParaRPr lang="en-AU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0" name="Google Shape;100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e1fab43b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g2e1fab43b6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g2e1fab43b60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e1fab43b6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g2e1fab43b6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g2e1fab43b60_0_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e1fab43b6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g2e1fab43b6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6" name="Google Shape;136;g2e1fab43b60_0_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e1fab43b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g2e1fab43b60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g2e1fab43b60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1fab43b60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g2e1fab43b60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0" name="Google Shape;170;g2e1fab43b60_0_4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15" name="Google Shape;15;p20"/>
          <p:cNvSpPr txBox="1"/>
          <p:nvPr/>
        </p:nvSpPr>
        <p:spPr>
          <a:xfrm>
            <a:off x="4296537" y="63500"/>
            <a:ext cx="585788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AU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OFFICIAL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fakeurl.com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fakeurl.com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68134"/>
          <a:stretch/>
        </p:blipFill>
        <p:spPr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>
            <a:spLocks noGrp="1"/>
          </p:cNvSpPr>
          <p:nvPr>
            <p:ph type="title" idx="4294967295"/>
          </p:nvPr>
        </p:nvSpPr>
        <p:spPr>
          <a:xfrm>
            <a:off x="3283537" y="230871"/>
            <a:ext cx="5658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l">
              <a:buClr>
                <a:srgbClr val="FFFFFF"/>
              </a:buClr>
              <a:buSzPts val="3200"/>
            </a:pPr>
            <a:r>
              <a:rPr lang="en-AU" sz="3200" dirty="0">
                <a:solidFill>
                  <a:srgbClr val="FFFFFF"/>
                </a:solidFill>
              </a:rPr>
              <a:t>Detecting phishing scams</a:t>
            </a:r>
          </a:p>
        </p:txBody>
      </p:sp>
      <p:grpSp>
        <p:nvGrpSpPr>
          <p:cNvPr id="93" name="Google Shape;93;p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Picture 1" descr="A cartoon image of a thief stealing personal information 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50" y="1675023"/>
            <a:ext cx="5765800" cy="42612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68134"/>
          <a:stretch/>
        </p:blipFill>
        <p:spPr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>
            <a:spLocks noGrp="1"/>
          </p:cNvSpPr>
          <p:nvPr>
            <p:ph type="title" idx="4294967295"/>
          </p:nvPr>
        </p:nvSpPr>
        <p:spPr>
          <a:xfrm>
            <a:off x="3283437" y="342333"/>
            <a:ext cx="565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en-AU" sz="3200" dirty="0">
                <a:solidFill>
                  <a:srgbClr val="FFFFFF"/>
                </a:solidFill>
              </a:rPr>
              <a:t>What is phishing?</a:t>
            </a:r>
            <a:endParaRPr dirty="0"/>
          </a:p>
        </p:txBody>
      </p:sp>
      <p:grpSp>
        <p:nvGrpSpPr>
          <p:cNvPr id="105" name="Google Shape;105;p3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06" name="Google Shape;106;p3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7" name="Google Shape;107;p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8" name="Google Shape;108;p3"/>
          <p:cNvSpPr txBox="1"/>
          <p:nvPr/>
        </p:nvSpPr>
        <p:spPr>
          <a:xfrm>
            <a:off x="378601" y="4053310"/>
            <a:ext cx="83868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A fraudulent practice of sending non-targeted emails asking people to reveal sensitive data such as bank details or encouraging people to open a malicious attachment or download malicious content.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8916" y="1996646"/>
            <a:ext cx="498886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Have you heard of the term: phishing?</a:t>
            </a:r>
          </a:p>
          <a:p>
            <a:endParaRPr lang="en-AU" sz="24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What do you think it means?</a:t>
            </a:r>
          </a:p>
          <a:p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Where might it be mentioned? </a:t>
            </a:r>
            <a:endParaRPr lang="en-AU" sz="2400" dirty="0"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g2e1fab43b60_0_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68133"/>
          <a:stretch/>
        </p:blipFill>
        <p:spPr>
          <a:xfrm>
            <a:off x="1" y="-17769"/>
            <a:ext cx="9144001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e1fab43b60_0_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g2e1fab43b60_0_0"/>
          <p:cNvSpPr txBox="1">
            <a:spLocks noGrp="1"/>
          </p:cNvSpPr>
          <p:nvPr>
            <p:ph type="title" idx="4294967295"/>
          </p:nvPr>
        </p:nvSpPr>
        <p:spPr>
          <a:xfrm>
            <a:off x="3283437" y="342333"/>
            <a:ext cx="565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en-AU" sz="3200">
                <a:solidFill>
                  <a:srgbClr val="FFFFFF"/>
                </a:solidFill>
              </a:rPr>
              <a:t>What is a scam ?</a:t>
            </a:r>
            <a:endParaRPr/>
          </a:p>
        </p:txBody>
      </p:sp>
      <p:grpSp>
        <p:nvGrpSpPr>
          <p:cNvPr id="117" name="Google Shape;117;g2e1fab43b60_0_0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00" cy="215444"/>
            <a:chOff x="173944" y="6472055"/>
            <a:chExt cx="8767500" cy="215444"/>
          </a:xfrm>
        </p:grpSpPr>
        <p:sp>
          <p:nvSpPr>
            <p:cNvPr id="118" name="Google Shape;118;g2e1fab43b60_0_0"/>
            <p:cNvSpPr txBox="1"/>
            <p:nvPr/>
          </p:nvSpPr>
          <p:spPr>
            <a:xfrm>
              <a:off x="173944" y="6472055"/>
              <a:ext cx="8767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9" name="Google Shape;119;g2e1fab43b60_0_0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0" name="Google Shape;120;g2e1fab43b60_0_0"/>
          <p:cNvSpPr txBox="1"/>
          <p:nvPr/>
        </p:nvSpPr>
        <p:spPr>
          <a:xfrm>
            <a:off x="400484" y="1691110"/>
            <a:ext cx="8386800" cy="415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A scam is a dishonest scheme or fraud, typically for financial gain. 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</a:pPr>
            <a:endParaRPr lang="en-AU" sz="2400" dirty="0">
              <a:latin typeface="Calibri"/>
              <a:ea typeface="Calibri"/>
              <a:cs typeface="Calibri"/>
              <a:sym typeface="Calibri"/>
            </a:endParaRPr>
          </a:p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A phishing scam combines the elements of phishing and a scam. 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>
              <a:buSzPts val="2400"/>
              <a:buFont typeface="Calibri"/>
              <a:buChar char="○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It involves the fraudulent practice of sending emails or messages that appear to be from reputable sources. 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>
              <a:buSzPts val="2400"/>
              <a:buFont typeface="Calibri"/>
              <a:buChar char="○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Aimed to deceive recipients into revealing sensitive personal information (such as passwords, credit card numbers, or bank details). 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>
              <a:buSzPts val="2400"/>
              <a:buFont typeface="Calibri"/>
              <a:buChar char="○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Or into performing actions that compromise their security (such as opening a malicious attachment, downloading harmful content, or clicking on a link). 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g2e1fab43b60_0_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68133"/>
          <a:stretch/>
        </p:blipFill>
        <p:spPr>
          <a:xfrm>
            <a:off x="1" y="-17769"/>
            <a:ext cx="9144001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e1fab43b60_0_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2e1fab43b60_0_11"/>
          <p:cNvSpPr txBox="1">
            <a:spLocks noGrp="1"/>
          </p:cNvSpPr>
          <p:nvPr>
            <p:ph type="title" idx="4294967295"/>
          </p:nvPr>
        </p:nvSpPr>
        <p:spPr>
          <a:xfrm>
            <a:off x="3283437" y="342333"/>
            <a:ext cx="565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en-AU" sz="3200">
                <a:solidFill>
                  <a:srgbClr val="FFFFFF"/>
                </a:solidFill>
              </a:rPr>
              <a:t>What is a spoofing ?</a:t>
            </a:r>
            <a:endParaRPr/>
          </a:p>
        </p:txBody>
      </p:sp>
      <p:grpSp>
        <p:nvGrpSpPr>
          <p:cNvPr id="129" name="Google Shape;129;g2e1fab43b60_0_1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00" cy="215444"/>
            <a:chOff x="173944" y="6472055"/>
            <a:chExt cx="8767500" cy="215444"/>
          </a:xfrm>
        </p:grpSpPr>
        <p:sp>
          <p:nvSpPr>
            <p:cNvPr id="130" name="Google Shape;130;g2e1fab43b60_0_11"/>
            <p:cNvSpPr txBox="1"/>
            <p:nvPr/>
          </p:nvSpPr>
          <p:spPr>
            <a:xfrm>
              <a:off x="173944" y="6472055"/>
              <a:ext cx="8767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1" name="Google Shape;131;g2e1fab43b60_0_1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2" name="Google Shape;132;g2e1fab43b60_0_11"/>
          <p:cNvSpPr txBox="1"/>
          <p:nvPr/>
        </p:nvSpPr>
        <p:spPr>
          <a:xfrm>
            <a:off x="400484" y="1691110"/>
            <a:ext cx="6691796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Spoofing is when someone pretends to be someone else to trick you. </a:t>
            </a:r>
          </a:p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</a:pPr>
            <a:endParaRPr lang="en-AU" sz="2400" dirty="0">
              <a:latin typeface="Calibri"/>
              <a:ea typeface="Calibri"/>
              <a:cs typeface="Calibri"/>
              <a:sym typeface="Calibri"/>
            </a:endParaRPr>
          </a:p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Can you think of some examples of spoofing? 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9059" y="3462667"/>
            <a:ext cx="67414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0" indent="-285750">
              <a:buSzPts val="2400"/>
              <a:buFont typeface="Arial" panose="020B0604020202020204" pitchFamily="34" charset="0"/>
              <a:buChar char="•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A person pretending to represent a company or government agency such as the ATO </a:t>
            </a:r>
          </a:p>
          <a:p>
            <a:pPr marL="361950" lvl="0" indent="-285750">
              <a:buSzPts val="2400"/>
              <a:buFont typeface="Arial" panose="020B0604020202020204" pitchFamily="34" charset="0"/>
              <a:buChar char="•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A phone call from someone pretending to be from a bank asking for your password details but it’s really a scammer</a:t>
            </a:r>
          </a:p>
          <a:p>
            <a:pPr marL="361950" lvl="0" indent="-285750">
              <a:buSzPts val="2400"/>
              <a:buFont typeface="Arial" panose="020B0604020202020204" pitchFamily="34" charset="0"/>
              <a:buChar char="•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A text from a person claiming to be a stranded family member asking for money to get home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g2e1fab43b60_0_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68133"/>
          <a:stretch/>
        </p:blipFill>
        <p:spPr>
          <a:xfrm>
            <a:off x="1" y="-17769"/>
            <a:ext cx="9144001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e1fab43b60_0_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2e1fab43b60_0_22"/>
          <p:cNvSpPr txBox="1">
            <a:spLocks noGrp="1"/>
          </p:cNvSpPr>
          <p:nvPr>
            <p:ph type="title" idx="4294967295"/>
          </p:nvPr>
        </p:nvSpPr>
        <p:spPr>
          <a:xfrm>
            <a:off x="3283437" y="342333"/>
            <a:ext cx="565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en-AU" sz="3200">
                <a:solidFill>
                  <a:srgbClr val="FFFFFF"/>
                </a:solidFill>
              </a:rPr>
              <a:t>A typical phishing scam email:</a:t>
            </a:r>
            <a:endParaRPr/>
          </a:p>
        </p:txBody>
      </p:sp>
      <p:grpSp>
        <p:nvGrpSpPr>
          <p:cNvPr id="141" name="Google Shape;141;g2e1fab43b60_0_22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00" cy="215444"/>
            <a:chOff x="173944" y="6472055"/>
            <a:chExt cx="8767500" cy="215444"/>
          </a:xfrm>
        </p:grpSpPr>
        <p:sp>
          <p:nvSpPr>
            <p:cNvPr id="142" name="Google Shape;142;g2e1fab43b60_0_22"/>
            <p:cNvSpPr txBox="1"/>
            <p:nvPr/>
          </p:nvSpPr>
          <p:spPr>
            <a:xfrm>
              <a:off x="173944" y="6472055"/>
              <a:ext cx="8767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3" name="Google Shape;143;g2e1fab43b60_0_22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4" name="Google Shape;144;g2e1fab43b60_0_22" descr="Sample phishing email "/>
          <p:cNvSpPr/>
          <p:nvPr/>
        </p:nvSpPr>
        <p:spPr>
          <a:xfrm>
            <a:off x="407850" y="1761875"/>
            <a:ext cx="3878400" cy="440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2e1fab43b60_0_22" descr="Sample phishing email "/>
          <p:cNvSpPr txBox="1"/>
          <p:nvPr/>
        </p:nvSpPr>
        <p:spPr>
          <a:xfrm>
            <a:off x="522405" y="1823175"/>
            <a:ext cx="3675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Dear Customer,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We regret to inform you that your account has been suspended due to suspicious activities. To regain access, please verify your information immediately by click on the link below: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 u="sng">
                <a:solidFill>
                  <a:schemeClr val="hlink"/>
                </a:solidFill>
                <a:hlinkClick r:id="rId6"/>
              </a:rPr>
              <a:t>Verify Your Account</a:t>
            </a:r>
            <a:endParaRPr sz="1450" u="sng">
              <a:solidFill>
                <a:schemeClr val="hlink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Failure to do so within 24 hours will result in permanent suspension of your account.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Best regards,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Security Team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BankOfTrust@securemail.com</a:t>
            </a:r>
            <a:endParaRPr sz="1450">
              <a:solidFill>
                <a:srgbClr val="0E0E0E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1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g2e1fab43b60_0_22" descr="A close-up of a form: Account verification 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416750" y="2315017"/>
            <a:ext cx="4552949" cy="3282011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g2e1fab43b60_0_22" descr="http://fakeurl.com"/>
          <p:cNvSpPr txBox="1"/>
          <p:nvPr/>
        </p:nvSpPr>
        <p:spPr>
          <a:xfrm>
            <a:off x="4416750" y="182317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/>
              <a:t>http://fakeurl.com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e1fab43b60_0_33" descr="Phishing email example "/>
          <p:cNvSpPr/>
          <p:nvPr/>
        </p:nvSpPr>
        <p:spPr>
          <a:xfrm>
            <a:off x="4908725" y="1629800"/>
            <a:ext cx="3878400" cy="440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5" name="Google Shape;155;g2e1fab43b60_0_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68133"/>
          <a:stretch/>
        </p:blipFill>
        <p:spPr>
          <a:xfrm>
            <a:off x="1" y="-17769"/>
            <a:ext cx="9144001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e1fab43b60_0_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2e1fab43b60_0_33"/>
          <p:cNvSpPr txBox="1">
            <a:spLocks noGrp="1"/>
          </p:cNvSpPr>
          <p:nvPr>
            <p:ph type="title" idx="4294967295"/>
          </p:nvPr>
        </p:nvSpPr>
        <p:spPr>
          <a:xfrm>
            <a:off x="3283437" y="342333"/>
            <a:ext cx="56580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en-AU" sz="3200">
                <a:solidFill>
                  <a:srgbClr val="FFFFFF"/>
                </a:solidFill>
              </a:rPr>
              <a:t>What are the typical characteristics?</a:t>
            </a:r>
            <a:endParaRPr/>
          </a:p>
        </p:txBody>
      </p:sp>
      <p:grpSp>
        <p:nvGrpSpPr>
          <p:cNvPr id="158" name="Google Shape;158;g2e1fab43b60_0_33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00" cy="215444"/>
            <a:chOff x="173944" y="6472055"/>
            <a:chExt cx="8767500" cy="215444"/>
          </a:xfrm>
        </p:grpSpPr>
        <p:sp>
          <p:nvSpPr>
            <p:cNvPr id="159" name="Google Shape;159;g2e1fab43b60_0_33"/>
            <p:cNvSpPr txBox="1"/>
            <p:nvPr/>
          </p:nvSpPr>
          <p:spPr>
            <a:xfrm>
              <a:off x="173944" y="6472055"/>
              <a:ext cx="8767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0" name="Google Shape;160;g2e1fab43b60_0_3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1" name="Google Shape;161;g2e1fab43b60_0_33"/>
          <p:cNvSpPr txBox="1"/>
          <p:nvPr/>
        </p:nvSpPr>
        <p:spPr>
          <a:xfrm>
            <a:off x="400480" y="1691100"/>
            <a:ext cx="3878400" cy="44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03200" lvl="0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	1.	</a:t>
            </a:r>
            <a:r>
              <a:rPr lang="en-AU" b="1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Sender’s email address does not match the official domain</a:t>
            </a:r>
            <a:r>
              <a:rPr lang="en-AU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: The email is sent from “BankOfTrust@securemail.com” instead of an official bank domain.</a:t>
            </a:r>
            <a:endParaRPr>
              <a:solidFill>
                <a:srgbClr val="0E0E0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3200" lvl="0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0E0E0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3200" lvl="0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	2.	</a:t>
            </a:r>
            <a:r>
              <a:rPr lang="en-AU" b="1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Signs of email spoofing</a:t>
            </a:r>
            <a:r>
              <a:rPr lang="en-AU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: The email attempts to impersonate a legitimate entity but uses a generic and suspicious email domain.</a:t>
            </a:r>
            <a:endParaRPr>
              <a:solidFill>
                <a:srgbClr val="0E0E0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3200" lvl="0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0E0E0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3200" lvl="0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	3.	</a:t>
            </a:r>
            <a:r>
              <a:rPr lang="en-AU" b="1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Grammar or spelling errors</a:t>
            </a:r>
            <a:r>
              <a:rPr lang="en-AU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: The content is written in a rush and may contain grammatical mistakes.</a:t>
            </a:r>
            <a:endParaRPr>
              <a:solidFill>
                <a:srgbClr val="0E0E0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3200" lvl="0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0E0E0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3200" lvl="0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	4.	</a:t>
            </a:r>
            <a:r>
              <a:rPr lang="en-AU" b="1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Urgent requests or threats</a:t>
            </a:r>
            <a:r>
              <a:rPr lang="en-AU">
                <a:solidFill>
                  <a:srgbClr val="0E0E0E"/>
                </a:solidFill>
                <a:latin typeface="Calibri"/>
                <a:ea typeface="Calibri"/>
                <a:cs typeface="Calibri"/>
                <a:sym typeface="Calibri"/>
              </a:rPr>
              <a:t>: The email contains an urgent threat of account suspension to prompt immediate action.</a:t>
            </a:r>
            <a:endParaRPr>
              <a:solidFill>
                <a:srgbClr val="0E0E0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2e1fab43b60_0_33" descr="Sample phishing email "/>
          <p:cNvSpPr txBox="1"/>
          <p:nvPr/>
        </p:nvSpPr>
        <p:spPr>
          <a:xfrm>
            <a:off x="5023280" y="1691100"/>
            <a:ext cx="3675000" cy="42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Dear Customer,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We regret to inform you that your account has been suspended due to suspicious activities. To regain access, please verify your information immediately by </a:t>
            </a:r>
            <a:r>
              <a:rPr lang="en-AU" sz="1450">
                <a:solidFill>
                  <a:srgbClr val="0E0E0E"/>
                </a:solidFill>
                <a:highlight>
                  <a:srgbClr val="FF0000"/>
                </a:highlight>
              </a:rPr>
              <a:t>click</a:t>
            </a:r>
            <a:r>
              <a:rPr lang="en-AU" sz="1450">
                <a:solidFill>
                  <a:srgbClr val="0E0E0E"/>
                </a:solidFill>
              </a:rPr>
              <a:t> on the link below: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 u="sng">
                <a:solidFill>
                  <a:schemeClr val="hlink"/>
                </a:solidFill>
                <a:hlinkClick r:id="rId6"/>
              </a:rPr>
              <a:t>Verify Your Account</a:t>
            </a:r>
            <a:endParaRPr sz="1450" u="sng">
              <a:solidFill>
                <a:schemeClr val="hlink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Failure to do so within 24 hours will result in permanent suspension of your account.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Best regards,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Security Team</a:t>
            </a:r>
            <a:endParaRPr sz="1450">
              <a:solidFill>
                <a:srgbClr val="0E0E0E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450">
                <a:solidFill>
                  <a:srgbClr val="0E0E0E"/>
                </a:solidFill>
              </a:rPr>
              <a:t>BankOfTrust@securemail.com</a:t>
            </a:r>
            <a:endParaRPr sz="1450">
              <a:solidFill>
                <a:srgbClr val="0E0E0E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g2e1fab43b60_0_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68133"/>
          <a:stretch/>
        </p:blipFill>
        <p:spPr>
          <a:xfrm>
            <a:off x="1" y="-17769"/>
            <a:ext cx="9144001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e1fab43b60_0_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2e1fab43b60_0_44"/>
          <p:cNvSpPr txBox="1">
            <a:spLocks noGrp="1"/>
          </p:cNvSpPr>
          <p:nvPr>
            <p:ph type="title" idx="4294967295"/>
          </p:nvPr>
        </p:nvSpPr>
        <p:spPr>
          <a:xfrm>
            <a:off x="3283437" y="342333"/>
            <a:ext cx="565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en-AU" sz="3200">
                <a:solidFill>
                  <a:srgbClr val="FFFFFF"/>
                </a:solidFill>
              </a:rPr>
              <a:t>How can a computer detect it?</a:t>
            </a:r>
            <a:endParaRPr/>
          </a:p>
        </p:txBody>
      </p:sp>
      <p:grpSp>
        <p:nvGrpSpPr>
          <p:cNvPr id="175" name="Google Shape;175;g2e1fab43b60_0_44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00" cy="215444"/>
            <a:chOff x="173944" y="6472055"/>
            <a:chExt cx="8767500" cy="215444"/>
          </a:xfrm>
        </p:grpSpPr>
        <p:sp>
          <p:nvSpPr>
            <p:cNvPr id="176" name="Google Shape;176;g2e1fab43b60_0_44"/>
            <p:cNvSpPr txBox="1"/>
            <p:nvPr/>
          </p:nvSpPr>
          <p:spPr>
            <a:xfrm>
              <a:off x="173944" y="6472055"/>
              <a:ext cx="8767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7" name="Google Shape;177;g2e1fab43b60_0_4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8" name="Google Shape;178;g2e1fab43b60_0_44"/>
          <p:cNvSpPr txBox="1"/>
          <p:nvPr/>
        </p:nvSpPr>
        <p:spPr>
          <a:xfrm>
            <a:off x="400484" y="1691110"/>
            <a:ext cx="8386800" cy="4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IF sender's email address does not match official domain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    THEN flag email as phishing scam and END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ELSE IF there are signs of email spoofing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    THEN flag email as phishing scam and END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ELSE IF there are grammar or spelling errors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    THEN flag email as phishing scam and END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ELSE IF email contains urgent requests or threats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    THEN flag email as phishing scam and END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ELSE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    flag email as legitimate email and END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2400">
                <a:latin typeface="Calibri"/>
                <a:ea typeface="Calibri"/>
                <a:cs typeface="Calibri"/>
                <a:sym typeface="Calibri"/>
              </a:rPr>
              <a:t>END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7904C1-558B-445A-BE48-58CF260E1E65}">
  <ds:schemaRefs>
    <ds:schemaRef ds:uri="http://schemas.microsoft.com/office/2006/metadata/properties"/>
    <ds:schemaRef ds:uri="http://schemas.microsoft.com/office/infopath/2007/PartnerControls"/>
    <ds:schemaRef ds:uri="ff236c08-9611-4854-a4bb-16d44b7327b6"/>
    <ds:schemaRef ds:uri="64eff3df-e3d6-48ed-978f-45ff25640900"/>
  </ds:schemaRefs>
</ds:datastoreItem>
</file>

<file path=customXml/itemProps2.xml><?xml version="1.0" encoding="utf-8"?>
<ds:datastoreItem xmlns:ds="http://schemas.openxmlformats.org/officeDocument/2006/customXml" ds:itemID="{FA7EC3FB-16F8-445D-AB21-3B9736C67B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7CDE40-4F9F-41DD-8EDF-270F56C8CA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790</Words>
  <Application>Microsoft Office PowerPoint</Application>
  <PresentationFormat>On-screen Show (4:3)</PresentationFormat>
  <Paragraphs>84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Detecting phishing scams</vt:lpstr>
      <vt:lpstr>What is phishing?</vt:lpstr>
      <vt:lpstr>What is a scam ?</vt:lpstr>
      <vt:lpstr>What is a spoofing ?</vt:lpstr>
      <vt:lpstr>A typical phishing scam email:</vt:lpstr>
      <vt:lpstr>What are the typical characteristics?</vt:lpstr>
      <vt:lpstr>How can a computer detect 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phishing scams</dc:title>
  <dc:creator>Martin</dc:creator>
  <cp:lastModifiedBy>Trish Wilson</cp:lastModifiedBy>
  <cp:revision>42</cp:revision>
  <dcterms:created xsi:type="dcterms:W3CDTF">2023-10-11T21:00:06Z</dcterms:created>
  <dcterms:modified xsi:type="dcterms:W3CDTF">2024-06-12T00:29:30Z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3c403f-62ba-48c5-b221-2519db7cca50_Enabled">
    <vt:lpwstr>true</vt:lpwstr>
  </property>
  <property fmtid="{D5CDD505-2E9C-101B-9397-08002B2CF9AE}" pid="3" name="MSIP_Label_513c403f-62ba-48c5-b221-2519db7cca50_SetDate">
    <vt:lpwstr>2023-10-16T06:08:06Z</vt:lpwstr>
  </property>
  <property fmtid="{D5CDD505-2E9C-101B-9397-08002B2CF9AE}" pid="4" name="MSIP_Label_513c403f-62ba-48c5-b221-2519db7cca50_Method">
    <vt:lpwstr>Standard</vt:lpwstr>
  </property>
  <property fmtid="{D5CDD505-2E9C-101B-9397-08002B2CF9AE}" pid="5" name="MSIP_Label_513c403f-62ba-48c5-b221-2519db7cca50_Name">
    <vt:lpwstr>OFFICIAL</vt:lpwstr>
  </property>
  <property fmtid="{D5CDD505-2E9C-101B-9397-08002B2CF9AE}" pid="6" name="MSIP_Label_513c403f-62ba-48c5-b221-2519db7cca50_SiteId">
    <vt:lpwstr>6cf76a3a-a824-4270-9200-3d71673ec678</vt:lpwstr>
  </property>
  <property fmtid="{D5CDD505-2E9C-101B-9397-08002B2CF9AE}" pid="7" name="MSIP_Label_513c403f-62ba-48c5-b221-2519db7cca50_ActionId">
    <vt:lpwstr>dc51e088-19ca-4301-a603-f3f8cfaac998</vt:lpwstr>
  </property>
  <property fmtid="{D5CDD505-2E9C-101B-9397-08002B2CF9AE}" pid="8" name="MSIP_Label_513c403f-62ba-48c5-b221-2519db7cca50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0x0101000810856600FD2D4391AFDDFCF33A69BD</vt:lpwstr>
  </property>
  <property fmtid="{D5CDD505-2E9C-101B-9397-08002B2CF9AE}" pid="12" name="Order">
    <vt:r8>40725200</vt:r8>
  </property>
  <property fmtid="{D5CDD505-2E9C-101B-9397-08002B2CF9AE}" pid="13" name="MediaServiceImageTags">
    <vt:lpwstr/>
  </property>
</Properties>
</file>