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62" r:id="rId3"/>
    <p:sldId id="263" r:id="rId4"/>
    <p:sldId id="261" r:id="rId5"/>
    <p:sldId id="259" r:id="rId6"/>
    <p:sldId id="257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90" d="100"/>
          <a:sy n="90" d="100"/>
        </p:scale>
        <p:origin x="67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Slide Sorter: Goldilocks and the Three Bears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B3FDB-8CAE-4399-90E3-AD87BFDD54E1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FD03D-550B-400B-BD96-B5CB8DCE8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306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Slide Sorter: Goldilocks and the Three Bears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09CFA-D9EF-41A5-851C-589790408847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256B3-3822-41B6-9F39-525A59EDA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896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27C3-6CE2-4B29-B46D-2CABB37E18DA}" type="datetime1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Goldilcks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4376-C287-4A53-97C7-87A1E80EB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58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2777-CDD9-4D9D-918A-C6A2F9DBC678}" type="datetime1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Goldilcks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4376-C287-4A53-97C7-87A1E80EB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2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6538-76BA-44D8-AED2-A05670F8A032}" type="datetime1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Goldilcks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4376-C287-4A53-97C7-87A1E80EB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7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78A-16F8-425E-9E09-A724F3ABB9FB}" type="datetime1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Goldilcks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4376-C287-4A53-97C7-87A1E80EB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2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ABB5-0D70-4A1D-BC3F-8CAB8E5EBE40}" type="datetime1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Goldilcks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4376-C287-4A53-97C7-87A1E80EB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9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62B88-20FF-4840-AAE8-F2A2293883F5}" type="datetime1">
              <a:rPr lang="en-US" smtClean="0"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Goldilcks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4376-C287-4A53-97C7-87A1E80EB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4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5105-6669-4E1E-B881-2653FA473E62}" type="datetime1">
              <a:rPr lang="en-US" smtClean="0"/>
              <a:t>7/20/2018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Goldilcks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4376-C287-4A53-97C7-87A1E80EB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22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6704-99C3-43DF-95F9-FA9ADE690AD4}" type="datetime1">
              <a:rPr lang="en-US" smtClean="0"/>
              <a:t>7/20/2018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Goldilcks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4376-C287-4A53-97C7-87A1E80EB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7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B1B6-29BF-4DCB-A8BC-6907D3A687DE}" type="datetime1">
              <a:rPr lang="en-US" smtClean="0"/>
              <a:t>7/20/2018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Goldilcks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4376-C287-4A53-97C7-87A1E80EB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6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8ACE-7CAB-4155-8E57-C5C46E3A492C}" type="datetime1">
              <a:rPr lang="en-US" smtClean="0"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Goldilcks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4376-C287-4A53-97C7-87A1E80EB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3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5196-CA5D-49BA-82AF-1CCD3FF2A9D0}" type="datetime1">
              <a:rPr lang="en-US" smtClean="0"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Goldilcks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4376-C287-4A53-97C7-87A1E80EB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44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E9876-B739-45E0-A1D1-4E3B001ACF21}" type="datetime1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Goldilcks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84376-C287-4A53-97C7-87A1E80EB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8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https://www.education.gov.au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education.gov.au/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4.0/" TargetMode="External"/><Relationship Id="rId3" Type="http://schemas.microsoft.com/office/2007/relationships/hdphoto" Target="../media/hdphoto2.wdp"/><Relationship Id="rId7" Type="http://schemas.openxmlformats.org/officeDocument/2006/relationships/hyperlink" Target="https://www.education.gov.a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microsoft.com/office/2007/relationships/hdphoto" Target="../media/hdphoto3.wdp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12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11" Type="http://schemas.openxmlformats.org/officeDocument/2006/relationships/image" Target="../media/image3.png"/><Relationship Id="rId5" Type="http://schemas.microsoft.com/office/2007/relationships/hdphoto" Target="../media/hdphoto3.wdp"/><Relationship Id="rId10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www.education.gov.au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png"/><Relationship Id="rId3" Type="http://schemas.microsoft.com/office/2007/relationships/hdphoto" Target="../media/hdphoto3.wdp"/><Relationship Id="rId7" Type="http://schemas.microsoft.com/office/2007/relationships/hdphoto" Target="../media/hdphoto1.wdp"/><Relationship Id="rId12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11" Type="http://schemas.openxmlformats.org/officeDocument/2006/relationships/image" Target="../media/image3.png"/><Relationship Id="rId5" Type="http://schemas.openxmlformats.org/officeDocument/2006/relationships/image" Target="../media/image15.png"/><Relationship Id="rId10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s://www.education.gov.au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education.gov.au/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ucation.gov.au/" TargetMode="External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11" Type="http://schemas.openxmlformats.org/officeDocument/2006/relationships/image" Target="../media/image4.png"/><Relationship Id="rId5" Type="http://schemas.openxmlformats.org/officeDocument/2006/relationships/image" Target="../media/image20.png"/><Relationship Id="rId10" Type="http://schemas.openxmlformats.org/officeDocument/2006/relationships/image" Target="../media/image3.png"/><Relationship Id="rId4" Type="http://schemas.openxmlformats.org/officeDocument/2006/relationships/image" Target="../media/image19.png"/><Relationship Id="rId9" Type="http://schemas.openxmlformats.org/officeDocument/2006/relationships/hyperlink" Target="https://creativecommons.org/licenses/by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492" y="457200"/>
            <a:ext cx="3932237" cy="1600200"/>
          </a:xfrm>
        </p:spPr>
        <p:txBody>
          <a:bodyPr/>
          <a:lstStyle/>
          <a:p>
            <a:r>
              <a:rPr lang="en-US" dirty="0" smtClean="0"/>
              <a:t>Sort the slides in order to retell the story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Type your own text in the text box for each slide.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000" b="92909" l="62554" r="879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03" t="45601" r="11873" b="7333"/>
          <a:stretch/>
        </p:blipFill>
        <p:spPr>
          <a:xfrm>
            <a:off x="9180576" y="1884651"/>
            <a:ext cx="3093720" cy="4074938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5245670" y="1257300"/>
            <a:ext cx="2938210" cy="2061971"/>
          </a:xfrm>
          <a:prstGeom prst="wedgeEllipseCallout">
            <a:avLst>
              <a:gd name="adj1" fmla="val 92392"/>
              <a:gd name="adj2" fmla="val 45211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Oh no! These slides are out of order.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Can you help?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38944" y="5826447"/>
            <a:ext cx="2353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Image credit: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comodo777©123RF.com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0" y="6041885"/>
            <a:ext cx="12192000" cy="828571"/>
            <a:chOff x="0" y="6041885"/>
            <a:chExt cx="12192000" cy="828571"/>
          </a:xfrm>
        </p:grpSpPr>
        <p:grpSp>
          <p:nvGrpSpPr>
            <p:cNvPr id="20" name="Group 19"/>
            <p:cNvGrpSpPr/>
            <p:nvPr/>
          </p:nvGrpSpPr>
          <p:grpSpPr>
            <a:xfrm>
              <a:off x="0" y="6041885"/>
              <a:ext cx="12192000" cy="828571"/>
              <a:chOff x="0" y="6041885"/>
              <a:chExt cx="12192000" cy="828571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0800000">
                <a:off x="0" y="6041885"/>
                <a:ext cx="12192000" cy="828571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9006840" y="6395839"/>
                <a:ext cx="3185160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900" u="sng" dirty="0">
                    <a:hlinkClick r:id="rId5"/>
                  </a:rPr>
                  <a:t>Australian Government Department of Education and </a:t>
                </a:r>
                <a:r>
                  <a:rPr lang="en-AU" sz="900" u="sng" dirty="0" smtClean="0">
                    <a:hlinkClick r:id="rId5"/>
                  </a:rPr>
                  <a:t>Training</a:t>
                </a:r>
                <a:endParaRPr lang="en-US" sz="900" dirty="0"/>
              </a:p>
            </p:txBody>
          </p:sp>
          <p:sp>
            <p:nvSpPr>
              <p:cNvPr id="24" name="Rectangle 3"/>
              <p:cNvSpPr>
                <a:spLocks noChangeArrowheads="1"/>
              </p:cNvSpPr>
              <p:nvPr/>
            </p:nvSpPr>
            <p:spPr bwMode="auto">
              <a:xfrm>
                <a:off x="1040129" y="6190271"/>
                <a:ext cx="3394711" cy="246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865438" algn="ctr"/>
                    <a:tab pos="5730875" algn="r"/>
                  </a:tabLst>
                </a:pPr>
                <a:r>
                  <a:rPr kumimoji="0" lang="en-AU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hlinkClick r:id="rId6"/>
                  </a:rPr>
                  <a:t>Creative Commons BY 4.0 licence</a:t>
                </a:r>
                <a:r>
                  <a:rPr kumimoji="0" lang="en-AU" altLang="en-US" sz="1000" b="0" i="0" u="none" strike="noStrike" cap="none" normalizeH="0" baseline="0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unless otherwise indicated.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</a:endParaRPr>
              </a:p>
            </p:txBody>
          </p:sp>
          <p:sp>
            <p:nvSpPr>
              <p:cNvPr id="25" name="Rectangle 5"/>
              <p:cNvSpPr>
                <a:spLocks noChangeArrowheads="1"/>
              </p:cNvSpPr>
              <p:nvPr/>
            </p:nvSpPr>
            <p:spPr bwMode="auto">
              <a:xfrm>
                <a:off x="236587" y="6530364"/>
                <a:ext cx="2569319" cy="246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865438" algn="ctr"/>
                    <a:tab pos="5730875" algn="r"/>
                  </a:tabLst>
                </a:pPr>
                <a:r>
                  <a:rPr kumimoji="0" lang="en-AU" altLang="en-US" sz="1000" b="0" i="0" u="none" strike="noStrike" cap="none" normalizeH="0" baseline="0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Digital </a:t>
                </a:r>
                <a:r>
                  <a:rPr kumimoji="0" lang="en-AU" altLang="en-US" sz="1000" b="0" i="0" u="none" strike="noStrike" cap="none" normalizeH="0" baseline="0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Technologies Hub is brought to you by</a:t>
                </a:r>
                <a:endParaRPr kumimoji="0" lang="en-AU" altLang="en-US" sz="2400" b="0" i="0" u="none" strike="noStrike" cap="none" normalizeH="0" baseline="0" dirty="0" smtClean="0">
                  <a:ln>
                    <a:noFill/>
                  </a:ln>
                  <a:effectLst/>
                </a:endParaRPr>
              </a:p>
            </p:txBody>
          </p:sp>
          <p:pic>
            <p:nvPicPr>
              <p:cNvPr id="26" name="Picture 25" descr="S:\_Projects\Coding\Content\1. Getting started\1. Getting started Learning Sequences\Document templates\Creative commons logo.png">
                <a:hlinkClick r:id="rId6"/>
              </p:cNvPr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" y="6140283"/>
                <a:ext cx="1040130" cy="37488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3610" y="6385206"/>
              <a:ext cx="1142704" cy="431335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4021"/>
            <a:ext cx="12192000" cy="94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5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492" y="457200"/>
            <a:ext cx="3932237" cy="1600200"/>
          </a:xfrm>
        </p:spPr>
        <p:txBody>
          <a:bodyPr/>
          <a:lstStyle/>
          <a:p>
            <a:r>
              <a:rPr lang="en-US" dirty="0" smtClean="0"/>
              <a:t>Goldilocks found some porridge.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000" b="92909" l="62554" r="879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03" t="45601" r="11873" b="7333"/>
          <a:stretch/>
        </p:blipFill>
        <p:spPr>
          <a:xfrm>
            <a:off x="9098280" y="1822212"/>
            <a:ext cx="3093720" cy="4074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79" b="49758" l="54026" r="99567">
                        <a14:foregroundMark x1="62338" y1="8788" x2="62338" y2="8788"/>
                        <a14:foregroundMark x1="65368" y1="9333" x2="65368" y2="9333"/>
                        <a14:foregroundMark x1="74719" y1="12788" x2="74719" y2="12788"/>
                        <a14:foregroundMark x1="76970" y1="10788" x2="76970" y2="10788"/>
                        <a14:foregroundMark x1="89177" y1="13212" x2="89177" y2="13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60" t="3866" b="49867"/>
          <a:stretch/>
        </p:blipFill>
        <p:spPr>
          <a:xfrm>
            <a:off x="5010912" y="2743200"/>
            <a:ext cx="4468368" cy="31729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838944" y="5826447"/>
            <a:ext cx="2353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Image credit: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comodo777©123RF.com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041885"/>
            <a:ext cx="12192000" cy="828571"/>
            <a:chOff x="0" y="6041885"/>
            <a:chExt cx="12192000" cy="828571"/>
          </a:xfrm>
        </p:grpSpPr>
        <p:grpSp>
          <p:nvGrpSpPr>
            <p:cNvPr id="26" name="Group 25"/>
            <p:cNvGrpSpPr/>
            <p:nvPr/>
          </p:nvGrpSpPr>
          <p:grpSpPr>
            <a:xfrm>
              <a:off x="0" y="6041885"/>
              <a:ext cx="12192000" cy="828571"/>
              <a:chOff x="0" y="6041885"/>
              <a:chExt cx="12192000" cy="828571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0800000">
                <a:off x="0" y="6041885"/>
                <a:ext cx="12192000" cy="828571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9006840" y="6395839"/>
                <a:ext cx="3185160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900" u="sng" dirty="0">
                    <a:hlinkClick r:id="rId6"/>
                  </a:rPr>
                  <a:t>Australian Government Department of Education and </a:t>
                </a:r>
                <a:r>
                  <a:rPr lang="en-AU" sz="900" u="sng" dirty="0" smtClean="0">
                    <a:hlinkClick r:id="rId6"/>
                  </a:rPr>
                  <a:t>Training</a:t>
                </a:r>
                <a:endParaRPr lang="en-US" sz="900" dirty="0"/>
              </a:p>
            </p:txBody>
          </p:sp>
          <p:sp>
            <p:nvSpPr>
              <p:cNvPr id="30" name="Rectangle 3"/>
              <p:cNvSpPr>
                <a:spLocks noChangeArrowheads="1"/>
              </p:cNvSpPr>
              <p:nvPr/>
            </p:nvSpPr>
            <p:spPr bwMode="auto">
              <a:xfrm>
                <a:off x="1040129" y="6190271"/>
                <a:ext cx="3394711" cy="246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865438" algn="ctr"/>
                    <a:tab pos="5730875" algn="r"/>
                  </a:tabLst>
                </a:pPr>
                <a:r>
                  <a:rPr kumimoji="0" lang="en-AU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hlinkClick r:id="rId7"/>
                  </a:rPr>
                  <a:t>Creative Commons BY 4.0 licence</a:t>
                </a:r>
                <a:r>
                  <a:rPr kumimoji="0" lang="en-AU" altLang="en-US" sz="1000" b="0" i="0" u="none" strike="noStrike" cap="none" normalizeH="0" baseline="0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unless otherwise indicated.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</a:endParaRPr>
              </a:p>
            </p:txBody>
          </p:sp>
          <p:sp>
            <p:nvSpPr>
              <p:cNvPr id="31" name="Rectangle 5"/>
              <p:cNvSpPr>
                <a:spLocks noChangeArrowheads="1"/>
              </p:cNvSpPr>
              <p:nvPr/>
            </p:nvSpPr>
            <p:spPr bwMode="auto">
              <a:xfrm>
                <a:off x="236587" y="6530364"/>
                <a:ext cx="2569319" cy="246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865438" algn="ctr"/>
                    <a:tab pos="5730875" algn="r"/>
                  </a:tabLst>
                </a:pPr>
                <a:r>
                  <a:rPr kumimoji="0" lang="en-AU" altLang="en-US" sz="1000" b="0" i="0" u="none" strike="noStrike" cap="none" normalizeH="0" baseline="0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Digital </a:t>
                </a:r>
                <a:r>
                  <a:rPr kumimoji="0" lang="en-AU" altLang="en-US" sz="1000" b="0" i="0" u="none" strike="noStrike" cap="none" normalizeH="0" baseline="0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Technologies Hub is brought to you by</a:t>
                </a:r>
                <a:endParaRPr kumimoji="0" lang="en-AU" altLang="en-US" sz="2400" b="0" i="0" u="none" strike="noStrike" cap="none" normalizeH="0" baseline="0" dirty="0" smtClean="0">
                  <a:ln>
                    <a:noFill/>
                  </a:ln>
                  <a:effectLst/>
                </a:endParaRPr>
              </a:p>
            </p:txBody>
          </p:sp>
          <p:pic>
            <p:nvPicPr>
              <p:cNvPr id="32" name="Picture 31" descr="S:\_Projects\Coding\Content\1. Getting started\1. Getting started Learning Sequences\Document templates\Creative commons logo.png">
                <a:hlinkClick r:id="rId7"/>
              </p:cNvPr>
              <p:cNvPicPr/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" y="6140283"/>
                <a:ext cx="1040130" cy="37488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3610" y="6385206"/>
              <a:ext cx="1142704" cy="431335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4021"/>
            <a:ext cx="12192000" cy="94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24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879" b="68970" l="0" r="408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836" r="59261" b="31148"/>
          <a:stretch/>
        </p:blipFill>
        <p:spPr>
          <a:xfrm>
            <a:off x="4434841" y="1110743"/>
            <a:ext cx="6789420" cy="4644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492" y="457200"/>
            <a:ext cx="3932237" cy="1600200"/>
          </a:xfrm>
        </p:spPr>
        <p:txBody>
          <a:bodyPr/>
          <a:lstStyle/>
          <a:p>
            <a:r>
              <a:rPr lang="en-US" dirty="0" smtClean="0"/>
              <a:t>Goldilocks went to the three bears house.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000" b="92909" l="62554" r="87922">
                        <a14:foregroundMark x1="76757" y1="74556" x2="76757" y2="74556"/>
                        <a14:foregroundMark x1="75714" y1="73480" x2="75714" y2="73480"/>
                        <a14:foregroundMark x1="74676" y1="79680" x2="74676" y2="79680"/>
                        <a14:foregroundMark x1="74771" y1="80347" x2="74771" y2="80347"/>
                        <a14:foregroundMark x1="72410" y1="75067" x2="72410" y2="75067"/>
                        <a14:foregroundMark x1="73829" y1="74267" x2="73829" y2="74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03" t="45601" r="11873" b="7333"/>
          <a:stretch/>
        </p:blipFill>
        <p:spPr>
          <a:xfrm>
            <a:off x="9178290" y="1665061"/>
            <a:ext cx="3093720" cy="407493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6041885"/>
            <a:ext cx="12192000" cy="828571"/>
            <a:chOff x="0" y="6041885"/>
            <a:chExt cx="12192000" cy="828571"/>
          </a:xfrm>
        </p:grpSpPr>
        <p:grpSp>
          <p:nvGrpSpPr>
            <p:cNvPr id="18" name="Group 17"/>
            <p:cNvGrpSpPr/>
            <p:nvPr/>
          </p:nvGrpSpPr>
          <p:grpSpPr>
            <a:xfrm>
              <a:off x="0" y="6041885"/>
              <a:ext cx="12192000" cy="828571"/>
              <a:chOff x="0" y="6041885"/>
              <a:chExt cx="12192000" cy="828571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0800000">
                <a:off x="0" y="6041885"/>
                <a:ext cx="12192000" cy="828571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9006840" y="6395839"/>
                <a:ext cx="3185160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900" u="sng" dirty="0">
                    <a:hlinkClick r:id="rId7"/>
                  </a:rPr>
                  <a:t>Australian Government Department of Education and </a:t>
                </a:r>
                <a:r>
                  <a:rPr lang="en-AU" sz="900" u="sng" dirty="0" smtClean="0">
                    <a:hlinkClick r:id="rId7"/>
                  </a:rPr>
                  <a:t>Training</a:t>
                </a:r>
                <a:endParaRPr lang="en-US" sz="900" dirty="0"/>
              </a:p>
            </p:txBody>
          </p:sp>
          <p:sp>
            <p:nvSpPr>
              <p:cNvPr id="22" name="Rectangle 3"/>
              <p:cNvSpPr>
                <a:spLocks noChangeArrowheads="1"/>
              </p:cNvSpPr>
              <p:nvPr/>
            </p:nvSpPr>
            <p:spPr bwMode="auto">
              <a:xfrm>
                <a:off x="1040129" y="6190271"/>
                <a:ext cx="3394711" cy="246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865438" algn="ctr"/>
                    <a:tab pos="5730875" algn="r"/>
                  </a:tabLst>
                </a:pPr>
                <a:r>
                  <a:rPr kumimoji="0" lang="en-AU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hlinkClick r:id="rId8"/>
                  </a:rPr>
                  <a:t>Creative Commons BY 4.0 licence</a:t>
                </a:r>
                <a:r>
                  <a:rPr kumimoji="0" lang="en-AU" altLang="en-US" sz="1000" b="0" i="0" u="none" strike="noStrike" cap="none" normalizeH="0" baseline="0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unless otherwise indicated.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</a:endParaRPr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236587" y="6530364"/>
                <a:ext cx="2569319" cy="246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865438" algn="ctr"/>
                    <a:tab pos="5730875" algn="r"/>
                  </a:tabLst>
                </a:pPr>
                <a:r>
                  <a:rPr kumimoji="0" lang="en-AU" altLang="en-US" sz="1000" b="0" i="0" u="none" strike="noStrike" cap="none" normalizeH="0" baseline="0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Digital </a:t>
                </a:r>
                <a:r>
                  <a:rPr kumimoji="0" lang="en-AU" altLang="en-US" sz="1000" b="0" i="0" u="none" strike="noStrike" cap="none" normalizeH="0" baseline="0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Technologies Hub is brought to you by</a:t>
                </a:r>
                <a:endParaRPr kumimoji="0" lang="en-AU" altLang="en-US" sz="2400" b="0" i="0" u="none" strike="noStrike" cap="none" normalizeH="0" baseline="0" dirty="0" smtClean="0">
                  <a:ln>
                    <a:noFill/>
                  </a:ln>
                  <a:effectLst/>
                </a:endParaRPr>
              </a:p>
            </p:txBody>
          </p:sp>
          <p:pic>
            <p:nvPicPr>
              <p:cNvPr id="24" name="Picture 23" descr="S:\_Projects\Coding\Content\1. Getting started\1. Getting started Learning Sequences\Document templates\Creative commons logo.png">
                <a:hlinkClick r:id="rId8"/>
              </p:cNvPr>
              <p:cNvPicPr/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" y="6140283"/>
                <a:ext cx="1040130" cy="37488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3610" y="6385206"/>
              <a:ext cx="1142704" cy="431335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9838944" y="5826447"/>
            <a:ext cx="2353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Image credit: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comodo777©123RF.com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4021"/>
            <a:ext cx="12192000" cy="94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06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8348" y="457200"/>
            <a:ext cx="4363148" cy="1600200"/>
          </a:xfrm>
        </p:spPr>
        <p:txBody>
          <a:bodyPr/>
          <a:lstStyle/>
          <a:p>
            <a:r>
              <a:rPr lang="en-US" dirty="0" smtClean="0"/>
              <a:t>The three bears found Goldilocks in the house…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61" b="87455" l="28225" r="40000">
                        <a14:foregroundMark x1="33377" y1="19455" x2="33377" y2="19455"/>
                        <a14:foregroundMark x1="34892" y1="12545" x2="34892" y2="12545"/>
                        <a14:foregroundMark x1="35455" y1="6121" x2="35455" y2="6121"/>
                        <a14:foregroundMark x1="35368" y1="47576" x2="35368" y2="47576"/>
                        <a14:foregroundMark x1="33939" y1="56121" x2="33939" y2="56121"/>
                        <a14:foregroundMark x1="34978" y1="76667" x2="34978" y2="76667"/>
                        <a14:foregroundMark x1="35541" y1="51576" x2="35541" y2="51576"/>
                        <a14:foregroundMark x1="35541" y1="59212" x2="35541" y2="59212"/>
                        <a14:foregroundMark x1="35281" y1="87455" x2="35281" y2="87455"/>
                        <a14:foregroundMark x1="34978" y1="86000" x2="34978" y2="86000"/>
                        <a14:foregroundMark x1="32208" y1="57879" x2="32208" y2="57879"/>
                        <a14:foregroundMark x1="33766" y1="51576" x2="33766" y2="51576"/>
                        <a14:foregroundMark x1="33074" y1="86909" x2="33074" y2="86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94" t="1600" r="58444" b="68134"/>
          <a:stretch/>
        </p:blipFill>
        <p:spPr>
          <a:xfrm>
            <a:off x="4852970" y="2320978"/>
            <a:ext cx="2391432" cy="3502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1" b="87455" l="28225" r="40000">
                        <a14:foregroundMark x1="33377" y1="19455" x2="33377" y2="19455"/>
                        <a14:foregroundMark x1="34892" y1="12545" x2="34892" y2="12545"/>
                        <a14:foregroundMark x1="35455" y1="6121" x2="35455" y2="6121"/>
                        <a14:foregroundMark x1="35368" y1="47576" x2="35368" y2="47576"/>
                        <a14:foregroundMark x1="33939" y1="56121" x2="33939" y2="56121"/>
                        <a14:foregroundMark x1="34978" y1="76667" x2="34978" y2="76667"/>
                        <a14:foregroundMark x1="35541" y1="51576" x2="35541" y2="51576"/>
                        <a14:foregroundMark x1="35541" y1="59212" x2="35541" y2="59212"/>
                        <a14:foregroundMark x1="35281" y1="87455" x2="35281" y2="87455"/>
                        <a14:foregroundMark x1="34978" y1="86000" x2="34978" y2="86000"/>
                        <a14:foregroundMark x1="32208" y1="57879" x2="32208" y2="57879"/>
                        <a14:foregroundMark x1="33766" y1="51576" x2="33766" y2="51576"/>
                        <a14:foregroundMark x1="33074" y1="86909" x2="33074" y2="86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94" t="35333" r="58444" b="36000"/>
          <a:stretch/>
        </p:blipFill>
        <p:spPr>
          <a:xfrm>
            <a:off x="6740166" y="2765732"/>
            <a:ext cx="2204271" cy="3057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1" b="87455" l="28225" r="40000">
                        <a14:foregroundMark x1="33377" y1="19455" x2="33377" y2="19455"/>
                        <a14:foregroundMark x1="34892" y1="12545" x2="34892" y2="12545"/>
                        <a14:foregroundMark x1="35455" y1="6121" x2="35455" y2="6121"/>
                        <a14:foregroundMark x1="35368" y1="47576" x2="35368" y2="47576"/>
                        <a14:foregroundMark x1="33939" y1="56121" x2="33939" y2="56121"/>
                        <a14:foregroundMark x1="34978" y1="76667" x2="34978" y2="76667"/>
                        <a14:foregroundMark x1="35541" y1="51576" x2="35541" y2="51576"/>
                        <a14:foregroundMark x1="35541" y1="59212" x2="35541" y2="59212"/>
                        <a14:foregroundMark x1="35281" y1="87455" x2="35281" y2="87455"/>
                        <a14:foregroundMark x1="34978" y1="86000" x2="34978" y2="86000"/>
                        <a14:foregroundMark x1="32208" y1="57879" x2="32208" y2="57879"/>
                        <a14:foregroundMark x1="33766" y1="51576" x2="33766" y2="51576"/>
                        <a14:foregroundMark x1="33074" y1="86909" x2="33074" y2="86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65" t="72666" r="58444" b="9466"/>
          <a:stretch/>
        </p:blipFill>
        <p:spPr>
          <a:xfrm>
            <a:off x="8243045" y="3913908"/>
            <a:ext cx="2169396" cy="1951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000" b="92909" l="62554" r="879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03" t="45601" r="11873" b="7333"/>
          <a:stretch/>
        </p:blipFill>
        <p:spPr>
          <a:xfrm>
            <a:off x="10351008" y="3433699"/>
            <a:ext cx="1814177" cy="238956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838944" y="5826447"/>
            <a:ext cx="2353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Image credit: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comodo777©123RF.com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6041885"/>
            <a:ext cx="12192000" cy="828571"/>
            <a:chOff x="0" y="6041885"/>
            <a:chExt cx="12192000" cy="828571"/>
          </a:xfrm>
        </p:grpSpPr>
        <p:grpSp>
          <p:nvGrpSpPr>
            <p:cNvPr id="21" name="Group 20"/>
            <p:cNvGrpSpPr/>
            <p:nvPr/>
          </p:nvGrpSpPr>
          <p:grpSpPr>
            <a:xfrm>
              <a:off x="0" y="6041885"/>
              <a:ext cx="12192000" cy="828571"/>
              <a:chOff x="0" y="6041885"/>
              <a:chExt cx="12192000" cy="828571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0800000">
                <a:off x="0" y="6041885"/>
                <a:ext cx="12192000" cy="828571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9006840" y="6395839"/>
                <a:ext cx="3185160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900" u="sng" dirty="0">
                    <a:hlinkClick r:id="rId9"/>
                  </a:rPr>
                  <a:t>Australian Government Department of Education and </a:t>
                </a:r>
                <a:r>
                  <a:rPr lang="en-AU" sz="900" u="sng" dirty="0" smtClean="0">
                    <a:hlinkClick r:id="rId9"/>
                  </a:rPr>
                  <a:t>Training</a:t>
                </a:r>
                <a:endParaRPr lang="en-US" sz="900" dirty="0"/>
              </a:p>
            </p:txBody>
          </p:sp>
          <p:sp>
            <p:nvSpPr>
              <p:cNvPr id="25" name="Rectangle 3"/>
              <p:cNvSpPr>
                <a:spLocks noChangeArrowheads="1"/>
              </p:cNvSpPr>
              <p:nvPr/>
            </p:nvSpPr>
            <p:spPr bwMode="auto">
              <a:xfrm>
                <a:off x="1040129" y="6190271"/>
                <a:ext cx="3394711" cy="246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865438" algn="ctr"/>
                    <a:tab pos="5730875" algn="r"/>
                  </a:tabLst>
                </a:pPr>
                <a:r>
                  <a:rPr kumimoji="0" lang="en-AU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hlinkClick r:id="rId10"/>
                  </a:rPr>
                  <a:t>Creative Commons BY 4.0 licence</a:t>
                </a:r>
                <a:r>
                  <a:rPr kumimoji="0" lang="en-AU" altLang="en-US" sz="1000" b="0" i="0" u="none" strike="noStrike" cap="none" normalizeH="0" baseline="0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unless otherwise indicated.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</a:endParaRPr>
              </a:p>
            </p:txBody>
          </p:sp>
          <p:sp>
            <p:nvSpPr>
              <p:cNvPr id="26" name="Rectangle 5"/>
              <p:cNvSpPr>
                <a:spLocks noChangeArrowheads="1"/>
              </p:cNvSpPr>
              <p:nvPr/>
            </p:nvSpPr>
            <p:spPr bwMode="auto">
              <a:xfrm>
                <a:off x="236587" y="6530364"/>
                <a:ext cx="2569319" cy="246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865438" algn="ctr"/>
                    <a:tab pos="5730875" algn="r"/>
                  </a:tabLst>
                </a:pPr>
                <a:r>
                  <a:rPr kumimoji="0" lang="en-AU" altLang="en-US" sz="1000" b="0" i="0" u="none" strike="noStrike" cap="none" normalizeH="0" baseline="0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Digital </a:t>
                </a:r>
                <a:r>
                  <a:rPr kumimoji="0" lang="en-AU" altLang="en-US" sz="1000" b="0" i="0" u="none" strike="noStrike" cap="none" normalizeH="0" baseline="0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Technologies Hub is brought to you by</a:t>
                </a:r>
                <a:endParaRPr kumimoji="0" lang="en-AU" altLang="en-US" sz="2400" b="0" i="0" u="none" strike="noStrike" cap="none" normalizeH="0" baseline="0" dirty="0" smtClean="0">
                  <a:ln>
                    <a:noFill/>
                  </a:ln>
                  <a:effectLst/>
                </a:endParaRPr>
              </a:p>
            </p:txBody>
          </p:sp>
          <p:pic>
            <p:nvPicPr>
              <p:cNvPr id="35" name="Picture 34" descr="S:\_Projects\Coding\Content\1. Getting started\1. Getting started Learning Sequences\Document templates\Creative commons logo.png">
                <a:hlinkClick r:id="rId10"/>
              </p:cNvPr>
              <p:cNvPicPr/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" y="6140283"/>
                <a:ext cx="1040130" cy="37488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3610" y="6385206"/>
              <a:ext cx="1142704" cy="431335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4021"/>
            <a:ext cx="12192000" cy="94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45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204" y="457200"/>
            <a:ext cx="3932237" cy="1600200"/>
          </a:xfrm>
        </p:spPr>
        <p:txBody>
          <a:bodyPr/>
          <a:lstStyle/>
          <a:p>
            <a:r>
              <a:rPr lang="en-US" dirty="0" smtClean="0"/>
              <a:t>Goldilocks felt tired.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8" b="98182" l="2944" r="28528">
                        <a14:foregroundMark x1="18225" y1="52545" x2="18225" y2="52545"/>
                        <a14:foregroundMark x1="16926" y1="42424" x2="16926" y2="42424"/>
                        <a14:foregroundMark x1="8571" y1="48061" x2="8571" y2="48061"/>
                        <a14:foregroundMark x1="16926" y1="50364" x2="16926" y2="50364"/>
                        <a14:foregroundMark x1="23377" y1="48242" x2="23377" y2="48242"/>
                        <a14:foregroundMark x1="25584" y1="39939" x2="25584" y2="39939"/>
                        <a14:foregroundMark x1="6494" y1="39636" x2="6494" y2="39636"/>
                        <a14:foregroundMark x1="6364" y1="15818" x2="6364" y2="15818"/>
                        <a14:foregroundMark x1="23723" y1="14727" x2="23723" y2="14727"/>
                        <a14:foregroundMark x1="15281" y1="5394" x2="15281" y2="5394"/>
                        <a14:foregroundMark x1="14589" y1="72182" x2="14589" y2="72182"/>
                        <a14:foregroundMark x1="14069" y1="82970" x2="14069" y2="82970"/>
                        <a14:foregroundMark x1="17229" y1="89879" x2="17229" y2="89879"/>
                        <a14:foregroundMark x1="6710" y1="91273" x2="6710" y2="91273"/>
                        <a14:foregroundMark x1="7576" y1="79091" x2="7576" y2="79091"/>
                        <a14:foregroundMark x1="25238" y1="79394" x2="25238" y2="79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925" b="67281"/>
          <a:stretch/>
        </p:blipFill>
        <p:spPr>
          <a:xfrm>
            <a:off x="4389120" y="3602736"/>
            <a:ext cx="2980263" cy="2315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8" b="98182" l="2944" r="28528">
                        <a14:foregroundMark x1="18225" y1="52545" x2="18225" y2="52545"/>
                        <a14:foregroundMark x1="16926" y1="42424" x2="16926" y2="42424"/>
                        <a14:foregroundMark x1="8571" y1="48061" x2="8571" y2="48061"/>
                        <a14:foregroundMark x1="16926" y1="50364" x2="16926" y2="50364"/>
                        <a14:foregroundMark x1="23377" y1="48242" x2="23377" y2="48242"/>
                        <a14:foregroundMark x1="25584" y1="39939" x2="25584" y2="39939"/>
                        <a14:foregroundMark x1="6494" y1="39636" x2="6494" y2="39636"/>
                        <a14:foregroundMark x1="6364" y1="15818" x2="6364" y2="15818"/>
                        <a14:foregroundMark x1="23723" y1="14727" x2="23723" y2="14727"/>
                        <a14:foregroundMark x1="15281" y1="5394" x2="15281" y2="5394"/>
                        <a14:foregroundMark x1="14589" y1="72182" x2="14589" y2="72182"/>
                        <a14:foregroundMark x1="14069" y1="82970" x2="14069" y2="82970"/>
                        <a14:foregroundMark x1="17229" y1="89879" x2="17229" y2="89879"/>
                        <a14:foregroundMark x1="6710" y1="91273" x2="6710" y2="91273"/>
                        <a14:foregroundMark x1="7576" y1="79091" x2="7576" y2="79091"/>
                        <a14:foregroundMark x1="25238" y1="79394" x2="25238" y2="79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794" r="69925" b="33180"/>
          <a:stretch/>
        </p:blipFill>
        <p:spPr>
          <a:xfrm>
            <a:off x="6620559" y="4114812"/>
            <a:ext cx="2369635" cy="18586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8" b="98182" l="2944" r="28528">
                        <a14:foregroundMark x1="18225" y1="52545" x2="18225" y2="52545"/>
                        <a14:foregroundMark x1="16926" y1="42424" x2="16926" y2="42424"/>
                        <a14:foregroundMark x1="8571" y1="48061" x2="8571" y2="48061"/>
                        <a14:foregroundMark x1="16926" y1="50364" x2="16926" y2="50364"/>
                        <a14:foregroundMark x1="23377" y1="48242" x2="23377" y2="48242"/>
                        <a14:foregroundMark x1="25584" y1="39939" x2="25584" y2="39939"/>
                        <a14:foregroundMark x1="6494" y1="39636" x2="6494" y2="39636"/>
                        <a14:foregroundMark x1="6364" y1="15818" x2="6364" y2="15818"/>
                        <a14:foregroundMark x1="23723" y1="14727" x2="23723" y2="14727"/>
                        <a14:foregroundMark x1="15281" y1="5394" x2="15281" y2="5394"/>
                        <a14:foregroundMark x1="14589" y1="72182" x2="14589" y2="72182"/>
                        <a14:foregroundMark x1="14069" y1="82970" x2="14069" y2="82970"/>
                        <a14:foregroundMark x1="17229" y1="89879" x2="17229" y2="89879"/>
                        <a14:foregroundMark x1="6710" y1="91273" x2="6710" y2="91273"/>
                        <a14:foregroundMark x1="7576" y1="79091" x2="7576" y2="79091"/>
                        <a14:foregroundMark x1="25238" y1="79394" x2="25238" y2="79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131" r="69925" b="307"/>
          <a:stretch/>
        </p:blipFill>
        <p:spPr>
          <a:xfrm>
            <a:off x="8451682" y="4257600"/>
            <a:ext cx="2138210" cy="17551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000" b="92909" l="62554" r="879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03" t="45601" r="11873" b="7333"/>
          <a:stretch/>
        </p:blipFill>
        <p:spPr>
          <a:xfrm>
            <a:off x="10314433" y="3354628"/>
            <a:ext cx="1905000" cy="25091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838944" y="5826447"/>
            <a:ext cx="2353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Image credit: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comodo777©123RF.com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0" y="6041885"/>
            <a:ext cx="12192000" cy="828571"/>
            <a:chOff x="0" y="6041885"/>
            <a:chExt cx="12192000" cy="828571"/>
          </a:xfrm>
        </p:grpSpPr>
        <p:grpSp>
          <p:nvGrpSpPr>
            <p:cNvPr id="20" name="Group 19"/>
            <p:cNvGrpSpPr/>
            <p:nvPr/>
          </p:nvGrpSpPr>
          <p:grpSpPr>
            <a:xfrm>
              <a:off x="0" y="6041885"/>
              <a:ext cx="12192000" cy="828571"/>
              <a:chOff x="0" y="6041885"/>
              <a:chExt cx="12192000" cy="828571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0800000">
                <a:off x="0" y="6041885"/>
                <a:ext cx="12192000" cy="828571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9006840" y="6395839"/>
                <a:ext cx="3185160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900" u="sng" dirty="0">
                    <a:hlinkClick r:id="rId9"/>
                  </a:rPr>
                  <a:t>Australian Government Department of Education and </a:t>
                </a:r>
                <a:r>
                  <a:rPr lang="en-AU" sz="900" u="sng" dirty="0" smtClean="0">
                    <a:hlinkClick r:id="rId9"/>
                  </a:rPr>
                  <a:t>Training</a:t>
                </a:r>
                <a:endParaRPr lang="en-US" sz="900" dirty="0"/>
              </a:p>
            </p:txBody>
          </p:sp>
          <p:sp>
            <p:nvSpPr>
              <p:cNvPr id="32" name="Rectangle 3"/>
              <p:cNvSpPr>
                <a:spLocks noChangeArrowheads="1"/>
              </p:cNvSpPr>
              <p:nvPr/>
            </p:nvSpPr>
            <p:spPr bwMode="auto">
              <a:xfrm>
                <a:off x="1040129" y="6190271"/>
                <a:ext cx="3394711" cy="246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865438" algn="ctr"/>
                    <a:tab pos="5730875" algn="r"/>
                  </a:tabLst>
                </a:pPr>
                <a:r>
                  <a:rPr kumimoji="0" lang="en-AU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hlinkClick r:id="rId10"/>
                  </a:rPr>
                  <a:t>Creative Commons BY 4.0 licence</a:t>
                </a:r>
                <a:r>
                  <a:rPr kumimoji="0" lang="en-AU" altLang="en-US" sz="1000" b="0" i="0" u="none" strike="noStrike" cap="none" normalizeH="0" baseline="0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unless otherwise indicated.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</a:endParaRPr>
              </a:p>
            </p:txBody>
          </p:sp>
          <p:sp>
            <p:nvSpPr>
              <p:cNvPr id="33" name="Rectangle 5"/>
              <p:cNvSpPr>
                <a:spLocks noChangeArrowheads="1"/>
              </p:cNvSpPr>
              <p:nvPr/>
            </p:nvSpPr>
            <p:spPr bwMode="auto">
              <a:xfrm>
                <a:off x="236587" y="6530364"/>
                <a:ext cx="2569319" cy="246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865438" algn="ctr"/>
                    <a:tab pos="5730875" algn="r"/>
                  </a:tabLst>
                </a:pPr>
                <a:r>
                  <a:rPr kumimoji="0" lang="en-AU" altLang="en-US" sz="1000" b="0" i="0" u="none" strike="noStrike" cap="none" normalizeH="0" baseline="0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Digital </a:t>
                </a:r>
                <a:r>
                  <a:rPr kumimoji="0" lang="en-AU" altLang="en-US" sz="1000" b="0" i="0" u="none" strike="noStrike" cap="none" normalizeH="0" baseline="0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Technologies Hub is brought to you by</a:t>
                </a:r>
                <a:endParaRPr kumimoji="0" lang="en-AU" altLang="en-US" sz="2400" b="0" i="0" u="none" strike="noStrike" cap="none" normalizeH="0" baseline="0" dirty="0" smtClean="0">
                  <a:ln>
                    <a:noFill/>
                  </a:ln>
                  <a:effectLst/>
                </a:endParaRPr>
              </a:p>
            </p:txBody>
          </p:sp>
          <p:pic>
            <p:nvPicPr>
              <p:cNvPr id="34" name="Picture 33" descr="S:\_Projects\Coding\Content\1. Getting started\1. Getting started Learning Sequences\Document templates\Creative commons logo.png">
                <a:hlinkClick r:id="rId10"/>
              </p:cNvPr>
              <p:cNvPicPr/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" y="6140283"/>
                <a:ext cx="1040130" cy="37488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3610" y="6385206"/>
              <a:ext cx="1142704" cy="431335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4021"/>
            <a:ext cx="12192000" cy="94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24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6636" y="457200"/>
            <a:ext cx="3932237" cy="1600200"/>
          </a:xfrm>
        </p:spPr>
        <p:txBody>
          <a:bodyPr/>
          <a:lstStyle/>
          <a:p>
            <a:r>
              <a:rPr lang="en-US" dirty="0" smtClean="0"/>
              <a:t>Once upon a time …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61" b="87455" l="28225" r="40000">
                        <a14:foregroundMark x1="33377" y1="19455" x2="33377" y2="19455"/>
                        <a14:foregroundMark x1="34892" y1="12545" x2="34892" y2="12545"/>
                        <a14:foregroundMark x1="35455" y1="6121" x2="35455" y2="6121"/>
                        <a14:foregroundMark x1="35368" y1="47576" x2="35368" y2="47576"/>
                        <a14:foregroundMark x1="33939" y1="56121" x2="33939" y2="56121"/>
                        <a14:foregroundMark x1="34978" y1="76667" x2="34978" y2="76667"/>
                        <a14:foregroundMark x1="35541" y1="51576" x2="35541" y2="51576"/>
                        <a14:foregroundMark x1="35541" y1="59212" x2="35541" y2="59212"/>
                        <a14:foregroundMark x1="35281" y1="87455" x2="35281" y2="87455"/>
                        <a14:foregroundMark x1="34978" y1="86000" x2="34978" y2="86000"/>
                        <a14:foregroundMark x1="32208" y1="57879" x2="32208" y2="57879"/>
                        <a14:foregroundMark x1="33766" y1="51576" x2="33766" y2="51576"/>
                        <a14:foregroundMark x1="33074" y1="86909" x2="33074" y2="86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94" t="1600" r="58444" b="68134"/>
          <a:stretch/>
        </p:blipFill>
        <p:spPr>
          <a:xfrm>
            <a:off x="4735449" y="1981449"/>
            <a:ext cx="2623269" cy="38418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61" b="87455" l="28225" r="40000">
                        <a14:foregroundMark x1="33377" y1="19455" x2="33377" y2="19455"/>
                        <a14:foregroundMark x1="34892" y1="12545" x2="34892" y2="12545"/>
                        <a14:foregroundMark x1="35455" y1="6121" x2="35455" y2="6121"/>
                        <a14:foregroundMark x1="35368" y1="47576" x2="35368" y2="47576"/>
                        <a14:foregroundMark x1="33939" y1="56121" x2="33939" y2="56121"/>
                        <a14:foregroundMark x1="34978" y1="76667" x2="34978" y2="76667"/>
                        <a14:foregroundMark x1="35541" y1="51576" x2="35541" y2="51576"/>
                        <a14:foregroundMark x1="35541" y1="59212" x2="35541" y2="59212"/>
                        <a14:foregroundMark x1="35281" y1="87455" x2="35281" y2="87455"/>
                        <a14:foregroundMark x1="34978" y1="86000" x2="34978" y2="86000"/>
                        <a14:foregroundMark x1="32208" y1="57879" x2="32208" y2="57879"/>
                        <a14:foregroundMark x1="33766" y1="51576" x2="33766" y2="51576"/>
                        <a14:foregroundMark x1="33074" y1="86909" x2="33074" y2="86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94" t="35333" r="58444" b="36000"/>
          <a:stretch/>
        </p:blipFill>
        <p:spPr>
          <a:xfrm>
            <a:off x="6731022" y="2469319"/>
            <a:ext cx="2417964" cy="33539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61" b="87455" l="28225" r="40000">
                        <a14:foregroundMark x1="33377" y1="19455" x2="33377" y2="19455"/>
                        <a14:foregroundMark x1="34892" y1="12545" x2="34892" y2="12545"/>
                        <a14:foregroundMark x1="35455" y1="6121" x2="35455" y2="6121"/>
                        <a14:foregroundMark x1="35368" y1="47576" x2="35368" y2="47576"/>
                        <a14:foregroundMark x1="33939" y1="56121" x2="33939" y2="56121"/>
                        <a14:foregroundMark x1="34978" y1="76667" x2="34978" y2="76667"/>
                        <a14:foregroundMark x1="35541" y1="51576" x2="35541" y2="51576"/>
                        <a14:foregroundMark x1="35541" y1="59212" x2="35541" y2="59212"/>
                        <a14:foregroundMark x1="35281" y1="87455" x2="35281" y2="87455"/>
                        <a14:foregroundMark x1="34978" y1="86000" x2="34978" y2="86000"/>
                        <a14:foregroundMark x1="32208" y1="57879" x2="32208" y2="57879"/>
                        <a14:foregroundMark x1="33766" y1="51576" x2="33766" y2="51576"/>
                        <a14:foregroundMark x1="33074" y1="86909" x2="33074" y2="86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65" t="72666" r="58444" b="9466"/>
          <a:stretch/>
        </p:blipFill>
        <p:spPr>
          <a:xfrm>
            <a:off x="8209044" y="3683128"/>
            <a:ext cx="2379708" cy="21401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000" b="92909" l="62554" r="879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03" t="45601" r="11873" b="7333"/>
          <a:stretch/>
        </p:blipFill>
        <p:spPr>
          <a:xfrm>
            <a:off x="10258951" y="3350277"/>
            <a:ext cx="1933049" cy="25461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838944" y="5826447"/>
            <a:ext cx="2353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Image credit: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comodo777©123RF.com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0" y="6041885"/>
            <a:ext cx="12192000" cy="828571"/>
            <a:chOff x="0" y="6041885"/>
            <a:chExt cx="12192000" cy="828571"/>
          </a:xfrm>
        </p:grpSpPr>
        <p:grpSp>
          <p:nvGrpSpPr>
            <p:cNvPr id="20" name="Group 19"/>
            <p:cNvGrpSpPr/>
            <p:nvPr/>
          </p:nvGrpSpPr>
          <p:grpSpPr>
            <a:xfrm>
              <a:off x="0" y="6041885"/>
              <a:ext cx="12192000" cy="828571"/>
              <a:chOff x="0" y="6041885"/>
              <a:chExt cx="12192000" cy="828571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0800000">
                <a:off x="0" y="6041885"/>
                <a:ext cx="12192000" cy="828571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9006840" y="6395839"/>
                <a:ext cx="3185160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900" u="sng" dirty="0">
                    <a:hlinkClick r:id="rId6"/>
                  </a:rPr>
                  <a:t>Australian Government Department of Education and </a:t>
                </a:r>
                <a:r>
                  <a:rPr lang="en-AU" sz="900" u="sng" dirty="0" smtClean="0">
                    <a:hlinkClick r:id="rId6"/>
                  </a:rPr>
                  <a:t>Training</a:t>
                </a:r>
                <a:endParaRPr lang="en-US" sz="900" dirty="0"/>
              </a:p>
            </p:txBody>
          </p:sp>
          <p:sp>
            <p:nvSpPr>
              <p:cNvPr id="32" name="Rectangle 3"/>
              <p:cNvSpPr>
                <a:spLocks noChangeArrowheads="1"/>
              </p:cNvSpPr>
              <p:nvPr/>
            </p:nvSpPr>
            <p:spPr bwMode="auto">
              <a:xfrm>
                <a:off x="1040129" y="6190271"/>
                <a:ext cx="3394711" cy="246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865438" algn="ctr"/>
                    <a:tab pos="5730875" algn="r"/>
                  </a:tabLst>
                </a:pPr>
                <a:r>
                  <a:rPr kumimoji="0" lang="en-AU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hlinkClick r:id="rId7"/>
                  </a:rPr>
                  <a:t>Creative Commons BY 4.0 licence</a:t>
                </a:r>
                <a:r>
                  <a:rPr kumimoji="0" lang="en-AU" altLang="en-US" sz="1000" b="0" i="0" u="none" strike="noStrike" cap="none" normalizeH="0" baseline="0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unless otherwise indicated.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</a:endParaRPr>
              </a:p>
            </p:txBody>
          </p:sp>
          <p:sp>
            <p:nvSpPr>
              <p:cNvPr id="33" name="Rectangle 5"/>
              <p:cNvSpPr>
                <a:spLocks noChangeArrowheads="1"/>
              </p:cNvSpPr>
              <p:nvPr/>
            </p:nvSpPr>
            <p:spPr bwMode="auto">
              <a:xfrm>
                <a:off x="236587" y="6530364"/>
                <a:ext cx="2569319" cy="246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865438" algn="ctr"/>
                    <a:tab pos="5730875" algn="r"/>
                  </a:tabLst>
                </a:pPr>
                <a:r>
                  <a:rPr kumimoji="0" lang="en-AU" altLang="en-US" sz="1000" b="0" i="0" u="none" strike="noStrike" cap="none" normalizeH="0" baseline="0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Digital </a:t>
                </a:r>
                <a:r>
                  <a:rPr kumimoji="0" lang="en-AU" altLang="en-US" sz="1000" b="0" i="0" u="none" strike="noStrike" cap="none" normalizeH="0" baseline="0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Technologies Hub is brought to you by</a:t>
                </a:r>
                <a:endParaRPr kumimoji="0" lang="en-AU" altLang="en-US" sz="2400" b="0" i="0" u="none" strike="noStrike" cap="none" normalizeH="0" baseline="0" dirty="0" smtClean="0">
                  <a:ln>
                    <a:noFill/>
                  </a:ln>
                  <a:effectLst/>
                </a:endParaRPr>
              </a:p>
            </p:txBody>
          </p:sp>
          <p:pic>
            <p:nvPicPr>
              <p:cNvPr id="34" name="Picture 33" descr="S:\_Projects\Coding\Content\1. Getting started\1. Getting started Learning Sequences\Document templates\Creative commons logo.png">
                <a:hlinkClick r:id="rId7"/>
              </p:cNvPr>
              <p:cNvPicPr/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" y="6140283"/>
                <a:ext cx="1040130" cy="37488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3610" y="6385206"/>
              <a:ext cx="1142704" cy="431335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4021"/>
            <a:ext cx="12192000" cy="94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60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4" y="457200"/>
            <a:ext cx="3932237" cy="1600200"/>
          </a:xfrm>
        </p:spPr>
        <p:txBody>
          <a:bodyPr/>
          <a:lstStyle/>
          <a:p>
            <a:r>
              <a:rPr lang="en-US" dirty="0" smtClean="0"/>
              <a:t>Goldilocks sat in the chairs.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82" b="28909" l="41169" r="525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79" t="6133" r="46826" b="70933"/>
          <a:stretch/>
        </p:blipFill>
        <p:spPr>
          <a:xfrm>
            <a:off x="4772025" y="2658071"/>
            <a:ext cx="2416757" cy="32730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152" b="62242" l="40476" r="531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79" t="39067" r="46826" b="38133"/>
          <a:stretch/>
        </p:blipFill>
        <p:spPr>
          <a:xfrm>
            <a:off x="6488422" y="2965916"/>
            <a:ext cx="2215840" cy="29835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000" b="92788" l="41126" r="538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79" t="70134" r="46826" b="6933"/>
          <a:stretch/>
        </p:blipFill>
        <p:spPr>
          <a:xfrm>
            <a:off x="8049161" y="3205161"/>
            <a:ext cx="1953392" cy="26455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000" b="92909" l="62554" r="879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03" t="45601" r="11873" b="7333"/>
          <a:stretch/>
        </p:blipFill>
        <p:spPr>
          <a:xfrm>
            <a:off x="10002552" y="3153230"/>
            <a:ext cx="2061821" cy="27157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69556" y="12368343"/>
            <a:ext cx="3054096" cy="493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838944" y="5826447"/>
            <a:ext cx="2353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Image credit: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comodo777©123RF.com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6041885"/>
            <a:ext cx="12192000" cy="828571"/>
            <a:chOff x="0" y="6041885"/>
            <a:chExt cx="12192000" cy="828571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6041885"/>
              <a:ext cx="12192000" cy="828571"/>
              <a:chOff x="0" y="6041885"/>
              <a:chExt cx="12192000" cy="828571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0800000">
                <a:off x="0" y="6041885"/>
                <a:ext cx="12192000" cy="828571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9006840" y="6395839"/>
                <a:ext cx="3185160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900" u="sng" dirty="0">
                    <a:hlinkClick r:id="rId8"/>
                  </a:rPr>
                  <a:t>Australian Government Department of Education and </a:t>
                </a:r>
                <a:r>
                  <a:rPr lang="en-AU" sz="900" u="sng" dirty="0" smtClean="0">
                    <a:hlinkClick r:id="rId8"/>
                  </a:rPr>
                  <a:t>Training</a:t>
                </a:r>
                <a:endParaRPr lang="en-US" sz="900" dirty="0"/>
              </a:p>
            </p:txBody>
          </p:sp>
          <p:sp>
            <p:nvSpPr>
              <p:cNvPr id="33" name="Rectangle 3"/>
              <p:cNvSpPr>
                <a:spLocks noChangeArrowheads="1"/>
              </p:cNvSpPr>
              <p:nvPr/>
            </p:nvSpPr>
            <p:spPr bwMode="auto">
              <a:xfrm>
                <a:off x="1040129" y="6190271"/>
                <a:ext cx="3394711" cy="246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865438" algn="ctr"/>
                    <a:tab pos="5730875" algn="r"/>
                  </a:tabLst>
                </a:pPr>
                <a:r>
                  <a:rPr kumimoji="0" lang="en-AU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hlinkClick r:id="rId9"/>
                  </a:rPr>
                  <a:t>Creative Commons BY 4.0 licence</a:t>
                </a:r>
                <a:r>
                  <a:rPr kumimoji="0" lang="en-AU" altLang="en-US" sz="1000" b="0" i="0" u="none" strike="noStrike" cap="none" normalizeH="0" baseline="0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unless otherwise indicated.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effectLst/>
                </a:endParaRPr>
              </a:p>
            </p:txBody>
          </p:sp>
          <p:sp>
            <p:nvSpPr>
              <p:cNvPr id="34" name="Rectangle 5"/>
              <p:cNvSpPr>
                <a:spLocks noChangeArrowheads="1"/>
              </p:cNvSpPr>
              <p:nvPr/>
            </p:nvSpPr>
            <p:spPr bwMode="auto">
              <a:xfrm>
                <a:off x="236587" y="6530364"/>
                <a:ext cx="2569319" cy="246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865438" algn="ctr"/>
                    <a:tab pos="5730875" algn="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865438" algn="ctr"/>
                    <a:tab pos="5730875" algn="r"/>
                  </a:tabLst>
                </a:pPr>
                <a:r>
                  <a:rPr kumimoji="0" lang="en-AU" altLang="en-US" sz="1000" b="0" i="0" u="none" strike="noStrike" cap="none" normalizeH="0" baseline="0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Digital </a:t>
                </a:r>
                <a:r>
                  <a:rPr kumimoji="0" lang="en-AU" altLang="en-US" sz="1000" b="0" i="0" u="none" strike="noStrike" cap="none" normalizeH="0" baseline="0" dirty="0" smtClean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Technologies Hub is brought to you by</a:t>
                </a:r>
                <a:endParaRPr kumimoji="0" lang="en-AU" altLang="en-US" sz="2400" b="0" i="0" u="none" strike="noStrike" cap="none" normalizeH="0" baseline="0" dirty="0" smtClean="0">
                  <a:ln>
                    <a:noFill/>
                  </a:ln>
                  <a:effectLst/>
                </a:endParaRPr>
              </a:p>
            </p:txBody>
          </p:sp>
          <p:pic>
            <p:nvPicPr>
              <p:cNvPr id="35" name="Picture 34" descr="S:\_Projects\Coding\Content\1. Getting started\1. Getting started Learning Sequences\Document templates\Creative commons logo.png">
                <a:hlinkClick r:id="rId9"/>
              </p:cNvPr>
              <p:cNvPicPr/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" y="6140283"/>
                <a:ext cx="1040130" cy="37488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3610" y="6385206"/>
              <a:ext cx="1142704" cy="431335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4021"/>
            <a:ext cx="12192000" cy="94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10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275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Sort the slides in order to retell the story</vt:lpstr>
      <vt:lpstr>Goldilocks found some porridge.</vt:lpstr>
      <vt:lpstr>Goldilocks went to the three bears house.</vt:lpstr>
      <vt:lpstr>The three bears found Goldilocks in the house… </vt:lpstr>
      <vt:lpstr>Goldilocks felt tired.</vt:lpstr>
      <vt:lpstr>Once upon a time … </vt:lpstr>
      <vt:lpstr>Goldilocks sat in the chairs.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Richards, Martin</dc:creator>
  <cp:lastModifiedBy>Hendricksen, Natalie</cp:lastModifiedBy>
  <cp:revision>25</cp:revision>
  <dcterms:created xsi:type="dcterms:W3CDTF">2018-07-06T03:50:36Z</dcterms:created>
  <dcterms:modified xsi:type="dcterms:W3CDTF">2018-07-20T01:01:50Z</dcterms:modified>
</cp:coreProperties>
</file>